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14.xml" ContentType="application/vnd.openxmlformats-officedocument.drawingml.chart+xml"/>
  <Override PartName="/ppt/notesSlides/notesSlide5.xml" ContentType="application/vnd.openxmlformats-officedocument.presentationml.notesSlide+xml"/>
  <Override PartName="/ppt/media/image16.jpg" ContentType="image/png"/>
  <Override PartName="/ppt/media/image20.jpg" ContentType="image/png"/>
  <Override PartName="/ppt/media/image21.jpg" ContentType="image/png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media/image23.jpg" ContentType="image/png"/>
  <Override PartName="/ppt/charts/chart15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463" r:id="rId4"/>
    <p:sldId id="464" r:id="rId5"/>
    <p:sldId id="505" r:id="rId6"/>
    <p:sldId id="565" r:id="rId7"/>
    <p:sldId id="469" r:id="rId8"/>
    <p:sldId id="418" r:id="rId9"/>
    <p:sldId id="566" r:id="rId10"/>
    <p:sldId id="461" r:id="rId11"/>
    <p:sldId id="423" r:id="rId12"/>
    <p:sldId id="422" r:id="rId13"/>
    <p:sldId id="431" r:id="rId14"/>
    <p:sldId id="506" r:id="rId15"/>
    <p:sldId id="414" r:id="rId16"/>
    <p:sldId id="567" r:id="rId17"/>
    <p:sldId id="522" r:id="rId18"/>
    <p:sldId id="449" r:id="rId19"/>
    <p:sldId id="458" r:id="rId20"/>
    <p:sldId id="568" r:id="rId21"/>
    <p:sldId id="471" r:id="rId22"/>
    <p:sldId id="569" r:id="rId23"/>
    <p:sldId id="403" r:id="rId24"/>
    <p:sldId id="554" r:id="rId25"/>
    <p:sldId id="264" r:id="rId26"/>
    <p:sldId id="530" r:id="rId27"/>
    <p:sldId id="473" r:id="rId28"/>
    <p:sldId id="475" r:id="rId29"/>
    <p:sldId id="476" r:id="rId30"/>
    <p:sldId id="477" r:id="rId31"/>
    <p:sldId id="478" r:id="rId32"/>
    <p:sldId id="509" r:id="rId33"/>
    <p:sldId id="479" r:id="rId34"/>
    <p:sldId id="480" r:id="rId35"/>
    <p:sldId id="531" r:id="rId36"/>
    <p:sldId id="564" r:id="rId37"/>
    <p:sldId id="532" r:id="rId38"/>
    <p:sldId id="533" r:id="rId39"/>
    <p:sldId id="534" r:id="rId40"/>
    <p:sldId id="536" r:id="rId41"/>
    <p:sldId id="555" r:id="rId42"/>
    <p:sldId id="537" r:id="rId43"/>
    <p:sldId id="538" r:id="rId44"/>
    <p:sldId id="539" r:id="rId45"/>
    <p:sldId id="542" r:id="rId46"/>
    <p:sldId id="543" r:id="rId47"/>
    <p:sldId id="544" r:id="rId48"/>
    <p:sldId id="545" r:id="rId49"/>
    <p:sldId id="546" r:id="rId50"/>
    <p:sldId id="547" r:id="rId51"/>
    <p:sldId id="548" r:id="rId52"/>
    <p:sldId id="540" r:id="rId53"/>
    <p:sldId id="557" r:id="rId54"/>
    <p:sldId id="558" r:id="rId55"/>
    <p:sldId id="560" r:id="rId56"/>
    <p:sldId id="561" r:id="rId57"/>
    <p:sldId id="551" r:id="rId58"/>
    <p:sldId id="552" r:id="rId59"/>
    <p:sldId id="535" r:id="rId60"/>
    <p:sldId id="562" r:id="rId61"/>
    <p:sldId id="563" r:id="rId62"/>
    <p:sldId id="553" r:id="rId63"/>
    <p:sldId id="358" r:id="rId64"/>
    <p:sldId id="355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6A18CA-012B-48C3-8154-171B5D40B219}">
          <p14:sldIdLst>
            <p14:sldId id="257"/>
            <p14:sldId id="258"/>
            <p14:sldId id="463"/>
            <p14:sldId id="464"/>
            <p14:sldId id="505"/>
            <p14:sldId id="565"/>
            <p14:sldId id="469"/>
            <p14:sldId id="418"/>
            <p14:sldId id="566"/>
            <p14:sldId id="461"/>
            <p14:sldId id="423"/>
            <p14:sldId id="422"/>
            <p14:sldId id="431"/>
            <p14:sldId id="506"/>
            <p14:sldId id="414"/>
            <p14:sldId id="567"/>
            <p14:sldId id="522"/>
            <p14:sldId id="449"/>
            <p14:sldId id="458"/>
            <p14:sldId id="568"/>
            <p14:sldId id="471"/>
            <p14:sldId id="569"/>
            <p14:sldId id="403"/>
            <p14:sldId id="554"/>
            <p14:sldId id="264"/>
            <p14:sldId id="530"/>
            <p14:sldId id="473"/>
            <p14:sldId id="475"/>
            <p14:sldId id="476"/>
            <p14:sldId id="477"/>
            <p14:sldId id="478"/>
            <p14:sldId id="509"/>
            <p14:sldId id="479"/>
            <p14:sldId id="480"/>
            <p14:sldId id="531"/>
            <p14:sldId id="564"/>
            <p14:sldId id="532"/>
            <p14:sldId id="533"/>
            <p14:sldId id="534"/>
            <p14:sldId id="536"/>
            <p14:sldId id="555"/>
            <p14:sldId id="537"/>
            <p14:sldId id="538"/>
            <p14:sldId id="539"/>
            <p14:sldId id="542"/>
            <p14:sldId id="543"/>
            <p14:sldId id="544"/>
            <p14:sldId id="545"/>
            <p14:sldId id="546"/>
            <p14:sldId id="547"/>
            <p14:sldId id="548"/>
            <p14:sldId id="540"/>
            <p14:sldId id="557"/>
            <p14:sldId id="558"/>
            <p14:sldId id="560"/>
            <p14:sldId id="561"/>
            <p14:sldId id="551"/>
            <p14:sldId id="552"/>
            <p14:sldId id="535"/>
            <p14:sldId id="562"/>
            <p14:sldId id="563"/>
            <p14:sldId id="553"/>
            <p14:sldId id="358"/>
            <p14:sldId id="355"/>
          </p14:sldIdLst>
        </p14:section>
        <p14:section name="无标题节" id="{99174A43-382F-4350-9DA6-F065EC5BDD3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p" initials="w" lastIdx="1" clrIdx="0">
    <p:extLst>
      <p:ext uri="{19B8F6BF-5375-455C-9EA6-DF929625EA0E}">
        <p15:presenceInfo xmlns:p15="http://schemas.microsoft.com/office/powerpoint/2012/main" userId="w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89811" autoAdjust="0"/>
  </p:normalViewPr>
  <p:slideViewPr>
    <p:cSldViewPr snapToGrid="0">
      <p:cViewPr varScale="1">
        <p:scale>
          <a:sx n="82" d="100"/>
          <a:sy n="82" d="100"/>
        </p:scale>
        <p:origin x="69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19372\Desktop\&#26085;&#22343;&#38405;&#35835;&#20154;&#25968;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19372\Desktop\&#26085;&#22343;&#38405;&#35835;&#20154;&#25968;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6-9&#26376;&#23433;&#21331;&#26032;&#22686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 dirty="0"/>
              <a:t>各月</a:t>
            </a:r>
            <a:r>
              <a:rPr lang="zh-CN" sz="1400" dirty="0" smtClean="0"/>
              <a:t>日均</a:t>
            </a:r>
            <a:r>
              <a:rPr lang="en-US" altLang="zh-CN" sz="1400" dirty="0" smtClean="0"/>
              <a:t>DAU</a:t>
            </a:r>
            <a:endParaRPr lang="zh-CN" sz="1400" dirty="0"/>
          </a:p>
        </c:rich>
      </c:tx>
      <c:layout>
        <c:manualLayout>
          <c:xMode val="edge"/>
          <c:yMode val="edge"/>
          <c:x val="0.23320889425778782"/>
          <c:y val="5.116820641335047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441893259857302"/>
          <c:y val="0.25338163577232747"/>
          <c:w val="0.74591284787969392"/>
          <c:h val="0.5954814122417849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7.3825534566626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Sheet1!$D$3:$D$11</c:f>
              <c:numCache>
                <c:formatCode>0_ </c:formatCode>
                <c:ptCount val="9"/>
                <c:pt idx="0">
                  <c:v>1691302.5806451601</c:v>
                </c:pt>
                <c:pt idx="1">
                  <c:v>1606370.7857142901</c:v>
                </c:pt>
                <c:pt idx="2">
                  <c:v>1791917.9677419399</c:v>
                </c:pt>
                <c:pt idx="3">
                  <c:v>1908460.2333333334</c:v>
                </c:pt>
                <c:pt idx="4">
                  <c:v>1975702.4516129033</c:v>
                </c:pt>
                <c:pt idx="5">
                  <c:v>1962581.6666666667</c:v>
                </c:pt>
                <c:pt idx="6">
                  <c:v>1792404.1612903227</c:v>
                </c:pt>
                <c:pt idx="7">
                  <c:v>1759316.5161290322</c:v>
                </c:pt>
                <c:pt idx="8">
                  <c:v>1539395.5</c:v>
                </c:pt>
              </c:numCache>
            </c:numRef>
          </c:val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4.36799141841135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5605317220890973E-3"/>
                  <c:y val="5.69661851924192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4.08249393119227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1804391191255705E-17"/>
                  <c:y val="9.60751168032342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2.2802658610445487E-3"/>
                  <c:y val="7.71796553103230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"/>
                  <c:y val="7.42181081441384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Sheet1!$E$3:$E$11</c:f>
              <c:numCache>
                <c:formatCode>0_ </c:formatCode>
                <c:ptCount val="9"/>
                <c:pt idx="0">
                  <c:v>582701.51612903201</c:v>
                </c:pt>
                <c:pt idx="1">
                  <c:v>482911.07142857101</c:v>
                </c:pt>
                <c:pt idx="2">
                  <c:v>413988.09677419398</c:v>
                </c:pt>
                <c:pt idx="3">
                  <c:v>249750.76666666666</c:v>
                </c:pt>
                <c:pt idx="4">
                  <c:v>170964.25806451612</c:v>
                </c:pt>
                <c:pt idx="5">
                  <c:v>160217.03333333333</c:v>
                </c:pt>
                <c:pt idx="6">
                  <c:v>160036.67741935485</c:v>
                </c:pt>
                <c:pt idx="7">
                  <c:v>150090.54838709679</c:v>
                </c:pt>
                <c:pt idx="8">
                  <c:v>127918.6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06399552"/>
        <c:axId val="1906406080"/>
      </c:barChar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AndroidApp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Sheet1!$B$3:$B$11</c:f>
              <c:numCache>
                <c:formatCode>0_ </c:formatCode>
                <c:ptCount val="9"/>
                <c:pt idx="0">
                  <c:v>145651.870967742</c:v>
                </c:pt>
                <c:pt idx="1">
                  <c:v>124009.178571429</c:v>
                </c:pt>
                <c:pt idx="2">
                  <c:v>100669.838709677</c:v>
                </c:pt>
                <c:pt idx="3">
                  <c:v>95876.7</c:v>
                </c:pt>
                <c:pt idx="4">
                  <c:v>94901.838709677424</c:v>
                </c:pt>
                <c:pt idx="5">
                  <c:v>86894.833333333328</c:v>
                </c:pt>
                <c:pt idx="6">
                  <c:v>88147</c:v>
                </c:pt>
                <c:pt idx="7">
                  <c:v>95852.677419354834</c:v>
                </c:pt>
                <c:pt idx="8">
                  <c:v>103586.4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iOSApp</c:v>
                </c:pt>
              </c:strCache>
            </c:strRef>
          </c:tx>
          <c:dLbls>
            <c:dLbl>
              <c:idx val="3"/>
              <c:layout>
                <c:manualLayout>
                  <c:x val="-2.1508652621425952E-2"/>
                  <c:y val="-5.9060427653301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2.6069184343515048E-2"/>
                  <c:y val="-3.93736184355342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0629716065604062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1508652621425952E-2"/>
                  <c:y val="-4.9217410580032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2.6069184343515048E-2"/>
                  <c:y val="-2.953021382665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069184343515048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Sheet1!$C$3:$C$11</c:f>
              <c:numCache>
                <c:formatCode>0_ </c:formatCode>
                <c:ptCount val="9"/>
                <c:pt idx="0">
                  <c:v>23363</c:v>
                </c:pt>
                <c:pt idx="1">
                  <c:v>19910.214285714301</c:v>
                </c:pt>
                <c:pt idx="2">
                  <c:v>20488.225806451599</c:v>
                </c:pt>
                <c:pt idx="3">
                  <c:v>20826.366666666665</c:v>
                </c:pt>
                <c:pt idx="4">
                  <c:v>25046</c:v>
                </c:pt>
                <c:pt idx="5">
                  <c:v>24711.766666666666</c:v>
                </c:pt>
                <c:pt idx="6">
                  <c:v>22032.064516129034</c:v>
                </c:pt>
                <c:pt idx="7">
                  <c:v>24997.354838709678</c:v>
                </c:pt>
                <c:pt idx="8">
                  <c:v>22180.333333333332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6402816"/>
        <c:axId val="1906407168"/>
      </c:lineChart>
      <c:catAx>
        <c:axId val="190639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906406080"/>
        <c:crosses val="autoZero"/>
        <c:auto val="1"/>
        <c:lblAlgn val="ctr"/>
        <c:lblOffset val="100"/>
        <c:noMultiLvlLbl val="0"/>
      </c:catAx>
      <c:valAx>
        <c:axId val="1906406080"/>
        <c:scaling>
          <c:orientation val="minMax"/>
          <c:max val="2000000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1906399552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1906407168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1906402816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1906402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640716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9205953971666536"/>
          <c:y val="3.2792337295542359E-3"/>
          <c:w val="0.40566019442229018"/>
          <c:h val="0.15420507144606588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zh-CN" sz="1400"/>
              <a:t>阅读人数持续增长占比有所下滑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5873728"/>
        <c:axId val="1865866656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5871008"/>
        <c:axId val="1865868288"/>
      </c:lineChart>
      <c:catAx>
        <c:axId val="186587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66656"/>
        <c:crosses val="autoZero"/>
        <c:auto val="1"/>
        <c:lblAlgn val="ctr"/>
        <c:lblOffset val="100"/>
        <c:noMultiLvlLbl val="0"/>
      </c:catAx>
      <c:valAx>
        <c:axId val="186586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73728"/>
        <c:crosses val="autoZero"/>
        <c:crossBetween val="between"/>
      </c:valAx>
      <c:valAx>
        <c:axId val="186586828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71008"/>
        <c:crosses val="max"/>
        <c:crossBetween val="between"/>
      </c:valAx>
      <c:catAx>
        <c:axId val="1865871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65868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5B9BD5"/>
      </a:solidFill>
    </a:ln>
    <a:effectLst/>
  </c:spPr>
  <c:txPr>
    <a:bodyPr/>
    <a:lstStyle/>
    <a:p>
      <a:pPr>
        <a:defRPr>
          <a:solidFill>
            <a:schemeClr val="tx1"/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zh-CN" sz="1400"/>
              <a:t>阅读付费书用户未充值占比增加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5864480"/>
        <c:axId val="1865859584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5872096"/>
        <c:axId val="1865860128"/>
      </c:lineChart>
      <c:catAx>
        <c:axId val="186586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59584"/>
        <c:crosses val="autoZero"/>
        <c:auto val="1"/>
        <c:lblAlgn val="ctr"/>
        <c:lblOffset val="100"/>
        <c:noMultiLvlLbl val="0"/>
      </c:catAx>
      <c:valAx>
        <c:axId val="186585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64480"/>
        <c:crosses val="autoZero"/>
        <c:crossBetween val="between"/>
      </c:valAx>
      <c:valAx>
        <c:axId val="1865860128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72096"/>
        <c:crosses val="max"/>
        <c:crossBetween val="between"/>
      </c:valAx>
      <c:catAx>
        <c:axId val="1865872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65860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5B9BD5"/>
      </a:solidFill>
    </a:ln>
    <a:effectLst/>
  </c:spPr>
  <c:txPr>
    <a:bodyPr/>
    <a:lstStyle/>
    <a:p>
      <a:pPr>
        <a:defRPr>
          <a:solidFill>
            <a:schemeClr val="tx1"/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/>
              <a:t>2017</a:t>
            </a:r>
            <a:r>
              <a:rPr lang="zh-CN" sz="1400"/>
              <a:t>年</a:t>
            </a:r>
            <a:r>
              <a:rPr lang="en-US" sz="1400"/>
              <a:t>—2018</a:t>
            </a:r>
            <a:r>
              <a:rPr lang="zh-CN" sz="1400"/>
              <a:t>年签约作者数量对比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978511201996133E-2"/>
          <c:y val="0.16200440575864963"/>
          <c:w val="0.89456741787255978"/>
          <c:h val="0.547731863412904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865865024"/>
        <c:axId val="1865860672"/>
      </c:lineChart>
      <c:catAx>
        <c:axId val="186586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60672"/>
        <c:crosses val="autoZero"/>
        <c:auto val="1"/>
        <c:lblAlgn val="ctr"/>
        <c:lblOffset val="100"/>
        <c:noMultiLvlLbl val="0"/>
      </c:catAx>
      <c:valAx>
        <c:axId val="1865860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65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75126488659394"/>
          <c:y val="0.13197119817479797"/>
          <c:w val="0.39730262784676362"/>
          <c:h val="6.9217012918507764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solidFill>
        <a:srgbClr val="5B9BD5"/>
      </a:solidFill>
    </a:ln>
    <a:effectLst/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en-US" sz="1400"/>
              <a:t>2017</a:t>
            </a:r>
            <a:r>
              <a:rPr lang="zh-CN" sz="1400"/>
              <a:t>年</a:t>
            </a:r>
            <a:r>
              <a:rPr lang="en-US" sz="1400"/>
              <a:t>1</a:t>
            </a:r>
            <a:r>
              <a:rPr lang="zh-CN" sz="1400"/>
              <a:t>月</a:t>
            </a:r>
            <a:r>
              <a:rPr lang="en-US" sz="1400"/>
              <a:t>-2018</a:t>
            </a:r>
            <a:r>
              <a:rPr lang="zh-CN" sz="1400"/>
              <a:t>年</a:t>
            </a:r>
            <a:r>
              <a:rPr lang="en-US" sz="1400"/>
              <a:t>9</a:t>
            </a:r>
            <a:r>
              <a:rPr lang="zh-CN" sz="1400"/>
              <a:t>月驻站作者数量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38544995233593"/>
          <c:y val="0.16559402979353377"/>
          <c:w val="0.85888937838482216"/>
          <c:h val="0.584559222446205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invertIfNegative val="0"/>
          <c:dLbls>
            <c:dLbl>
              <c:idx val="3"/>
              <c:layout>
                <c:manualLayout>
                  <c:x val="4.6390863849024404E-3"/>
                  <c:y val="4.01487313633152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6.9586295773536606E-3"/>
                  <c:y val="2.91990773551383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9.2781727698049658E-3"/>
                  <c:y val="3.6498846693922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6.9586295773537456E-3"/>
                  <c:y val="7.29976933878459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5"/>
              <c:layout>
                <c:manualLayout>
                  <c:x val="0"/>
                  <c:y val="6.93478087184536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7"/>
              <c:layout>
                <c:manualLayout>
                  <c:x val="2.3195431924512202E-3"/>
                  <c:y val="7.29976933878459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5861760"/>
        <c:axId val="1865867200"/>
      </c:barChart>
      <c:catAx>
        <c:axId val="186586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67200"/>
        <c:crosses val="autoZero"/>
        <c:auto val="1"/>
        <c:lblAlgn val="ctr"/>
        <c:lblOffset val="100"/>
        <c:noMultiLvlLbl val="0"/>
      </c:catAx>
      <c:valAx>
        <c:axId val="186586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86586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651221796546482"/>
          <c:y val="0.12512638084908384"/>
          <c:w val="0.18398018985245015"/>
          <c:h val="5.9008956638288257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5B9BD5"/>
      </a:solidFill>
    </a:ln>
    <a:effectLst/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17k</a:t>
            </a:r>
            <a:r>
              <a:rPr lang="zh-CN"/>
              <a:t>、追书，</a:t>
            </a:r>
            <a:r>
              <a:rPr lang="en-US"/>
              <a:t>QQ</a:t>
            </a:r>
            <a:r>
              <a:rPr lang="zh-CN"/>
              <a:t>阅读时长对比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8513224517395753E-2"/>
          <c:y val="0.20773841947184737"/>
          <c:w val="0.8830335938995727"/>
          <c:h val="0.553955660587798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单机日时长（分）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119.51</c:v>
                </c:pt>
                <c:pt idx="2">
                  <c:v>68.67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单机月时长（分）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238</c:v>
                </c:pt>
                <c:pt idx="1">
                  <c:v>681</c:v>
                </c:pt>
                <c:pt idx="2">
                  <c:v>448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9155472"/>
        <c:axId val="1929156560"/>
      </c:barChart>
      <c:catAx>
        <c:axId val="192915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929156560"/>
        <c:crosses val="autoZero"/>
        <c:auto val="1"/>
        <c:lblAlgn val="ctr"/>
        <c:lblOffset val="100"/>
        <c:noMultiLvlLbl val="0"/>
      </c:catAx>
      <c:valAx>
        <c:axId val="192915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92915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solidFill>
        <a:srgbClr val="5B9BD5"/>
      </a:solidFill>
    </a:ln>
    <a:effectLst/>
  </c:spPr>
  <c:txPr>
    <a:bodyPr/>
    <a:lstStyle/>
    <a:p>
      <a:pPr>
        <a:defRPr sz="1400">
          <a:solidFill>
            <a:schemeClr val="tx1"/>
          </a:solidFill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6076213544523811"/>
          <c:y val="1.6863428799815165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3122662401574806E-2"/>
          <c:y val="0.18907156865739222"/>
          <c:w val="0.8862206816417304"/>
          <c:h val="0.504650389253082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微博粉丝数（万）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3D2-4F0C-8BF2-6FCB1A26FE0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93D2-4F0C-8BF2-6FCB1A26FE01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3D2-4F0C-8BF2-6FCB1A26FE01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3D2-4F0C-8BF2-6FCB1A26FE01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3D2-4F0C-8BF2-6FCB1A26FE01}"/>
              </c:ext>
            </c:extLst>
          </c:dPt>
          <c:cat>
            <c:strRef>
              <c:f>Sheet1!$A$2:$A$15</c:f>
              <c:strCache>
                <c:ptCount val="14"/>
                <c:pt idx="0">
                  <c:v>我吃西红柿</c:v>
                </c:pt>
                <c:pt idx="1">
                  <c:v>辰东</c:v>
                </c:pt>
                <c:pt idx="2">
                  <c:v>蝴蝶蓝</c:v>
                </c:pt>
                <c:pt idx="3">
                  <c:v>月关</c:v>
                </c:pt>
                <c:pt idx="4">
                  <c:v>猫腻</c:v>
                </c:pt>
                <c:pt idx="5">
                  <c:v>骷髅精灵</c:v>
                </c:pt>
                <c:pt idx="6">
                  <c:v>三天两觉</c:v>
                </c:pt>
                <c:pt idx="7">
                  <c:v>高楼大厦</c:v>
                </c:pt>
                <c:pt idx="8">
                  <c:v>风御九秋</c:v>
                </c:pt>
                <c:pt idx="9">
                  <c:v>风清阳</c:v>
                </c:pt>
                <c:pt idx="10">
                  <c:v>烟雨江南</c:v>
                </c:pt>
                <c:pt idx="11">
                  <c:v>纯银耳坠</c:v>
                </c:pt>
                <c:pt idx="12">
                  <c:v>失落叶</c:v>
                </c:pt>
                <c:pt idx="13">
                  <c:v>青狐妖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38</c:v>
                </c:pt>
                <c:pt idx="1">
                  <c:v>58</c:v>
                </c:pt>
                <c:pt idx="2">
                  <c:v>66</c:v>
                </c:pt>
                <c:pt idx="3">
                  <c:v>85</c:v>
                </c:pt>
                <c:pt idx="4">
                  <c:v>29</c:v>
                </c:pt>
                <c:pt idx="5">
                  <c:v>20</c:v>
                </c:pt>
                <c:pt idx="6">
                  <c:v>15</c:v>
                </c:pt>
                <c:pt idx="7">
                  <c:v>13</c:v>
                </c:pt>
                <c:pt idx="8">
                  <c:v>0</c:v>
                </c:pt>
                <c:pt idx="9">
                  <c:v>8</c:v>
                </c:pt>
                <c:pt idx="10">
                  <c:v>5</c:v>
                </c:pt>
                <c:pt idx="11">
                  <c:v>2</c:v>
                </c:pt>
                <c:pt idx="12">
                  <c:v>7</c:v>
                </c:pt>
                <c:pt idx="1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D2-4F0C-8BF2-6FCB1A26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3609040"/>
        <c:axId val="2013605776"/>
      </c:barChart>
      <c:catAx>
        <c:axId val="201360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013605776"/>
        <c:crosses val="autoZero"/>
        <c:auto val="1"/>
        <c:lblAlgn val="ctr"/>
        <c:lblOffset val="100"/>
        <c:noMultiLvlLbl val="0"/>
      </c:catAx>
      <c:valAx>
        <c:axId val="201360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013609040"/>
        <c:crosses val="autoZero"/>
        <c:crossBetween val="between"/>
      </c:valAx>
      <c:spPr>
        <a:noFill/>
        <a:ln>
          <a:solidFill>
            <a:srgbClr val="5B9BD5"/>
          </a:solidFill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5B9BD5"/>
      </a:solidFill>
    </a:ln>
    <a:effectLst/>
  </c:spPr>
  <c:txPr>
    <a:bodyPr/>
    <a:lstStyle/>
    <a:p>
      <a:pPr>
        <a:defRPr sz="1200"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MAU</a:t>
            </a:r>
            <a:endParaRPr lang="zh-CN" sz="1400"/>
          </a:p>
        </c:rich>
      </c:tx>
      <c:layout>
        <c:manualLayout>
          <c:xMode val="edge"/>
          <c:yMode val="edge"/>
          <c:x val="0.25520299742525659"/>
          <c:y val="3.877488858725385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815250022528295"/>
          <c:y val="0.21717944623355423"/>
          <c:w val="0.72505522502509279"/>
          <c:h val="0.66185593467483228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Sheet4!$D$2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3.75565196047989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Sheet4!$D$3:$D$11</c:f>
              <c:numCache>
                <c:formatCode>0_ </c:formatCode>
                <c:ptCount val="9"/>
                <c:pt idx="0">
                  <c:v>23017604</c:v>
                </c:pt>
                <c:pt idx="1">
                  <c:v>20998137</c:v>
                </c:pt>
                <c:pt idx="2">
                  <c:v>25408133</c:v>
                </c:pt>
                <c:pt idx="3">
                  <c:v>19064393</c:v>
                </c:pt>
                <c:pt idx="4">
                  <c:v>27282576</c:v>
                </c:pt>
                <c:pt idx="5">
                  <c:v>26567598</c:v>
                </c:pt>
                <c:pt idx="6">
                  <c:v>24672879</c:v>
                </c:pt>
                <c:pt idx="7">
                  <c:v>28277194</c:v>
                </c:pt>
                <c:pt idx="8">
                  <c:v>24130123</c:v>
                </c:pt>
              </c:numCache>
            </c:numRef>
          </c:val>
        </c:ser>
        <c:ser>
          <c:idx val="3"/>
          <c:order val="3"/>
          <c:tx>
            <c:strRef>
              <c:f>Sheet4!$E$2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dLbl>
              <c:idx val="3"/>
              <c:layout>
                <c:manualLayout>
                  <c:x val="2.3992399510101652E-3"/>
                  <c:y val="1.44075089381558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1.1996199755050825E-2"/>
                  <c:y val="5.9635760903957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3992399510101652E-3"/>
                  <c:y val="-1.02833151465148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3992399510101652E-3"/>
                  <c:y val="-2.613061388644927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3992399510101652E-3"/>
                  <c:y val="-1.85793876808702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Sheet4!$E$3:$E$11</c:f>
              <c:numCache>
                <c:formatCode>0_ </c:formatCode>
                <c:ptCount val="9"/>
                <c:pt idx="0">
                  <c:v>16712433</c:v>
                </c:pt>
                <c:pt idx="1">
                  <c:v>12482379</c:v>
                </c:pt>
                <c:pt idx="2">
                  <c:v>11494496</c:v>
                </c:pt>
                <c:pt idx="3">
                  <c:v>4057697</c:v>
                </c:pt>
                <c:pt idx="4">
                  <c:v>4313343</c:v>
                </c:pt>
                <c:pt idx="5">
                  <c:v>3789709</c:v>
                </c:pt>
                <c:pt idx="6">
                  <c:v>3709759</c:v>
                </c:pt>
                <c:pt idx="7">
                  <c:v>3418323</c:v>
                </c:pt>
                <c:pt idx="8">
                  <c:v>2988088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06407712"/>
        <c:axId val="1906403360"/>
      </c:barChart>
      <c:lineChart>
        <c:grouping val="standard"/>
        <c:varyColors val="0"/>
        <c:ser>
          <c:idx val="0"/>
          <c:order val="0"/>
          <c:tx>
            <c:strRef>
              <c:f>Sheet4!$B$2</c:f>
              <c:strCache>
                <c:ptCount val="1"/>
                <c:pt idx="0">
                  <c:v>AndroidApp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Sheet4!$B$3:$B$11</c:f>
              <c:numCache>
                <c:formatCode>#,##0</c:formatCode>
                <c:ptCount val="9"/>
                <c:pt idx="0">
                  <c:v>910936</c:v>
                </c:pt>
                <c:pt idx="1">
                  <c:v>638280</c:v>
                </c:pt>
                <c:pt idx="2">
                  <c:v>529666</c:v>
                </c:pt>
                <c:pt idx="3">
                  <c:v>402207</c:v>
                </c:pt>
                <c:pt idx="4">
                  <c:v>520345</c:v>
                </c:pt>
                <c:pt idx="5">
                  <c:v>484217</c:v>
                </c:pt>
                <c:pt idx="6">
                  <c:v>583929</c:v>
                </c:pt>
                <c:pt idx="7">
                  <c:v>710334</c:v>
                </c:pt>
                <c:pt idx="8">
                  <c:v>780584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Sheet4!$C$2</c:f>
              <c:strCache>
                <c:ptCount val="1"/>
                <c:pt idx="0">
                  <c:v>iOSApp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Sheet4!$C$3:$C$11</c:f>
              <c:numCache>
                <c:formatCode>#,##0</c:formatCode>
                <c:ptCount val="9"/>
                <c:pt idx="0">
                  <c:v>153179</c:v>
                </c:pt>
                <c:pt idx="1">
                  <c:v>83253</c:v>
                </c:pt>
                <c:pt idx="2">
                  <c:v>101752</c:v>
                </c:pt>
                <c:pt idx="3">
                  <c:v>106596</c:v>
                </c:pt>
                <c:pt idx="4">
                  <c:v>121017</c:v>
                </c:pt>
                <c:pt idx="5">
                  <c:v>136523</c:v>
                </c:pt>
                <c:pt idx="6">
                  <c:v>121736</c:v>
                </c:pt>
                <c:pt idx="7">
                  <c:v>218595</c:v>
                </c:pt>
                <c:pt idx="8">
                  <c:v>123679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6402272"/>
        <c:axId val="1906394656"/>
      </c:lineChart>
      <c:catAx>
        <c:axId val="1906407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906403360"/>
        <c:crosses val="autoZero"/>
        <c:auto val="1"/>
        <c:lblAlgn val="ctr"/>
        <c:lblOffset val="100"/>
        <c:noMultiLvlLbl val="0"/>
      </c:catAx>
      <c:valAx>
        <c:axId val="1906403360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1906407712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1906394656"/>
        <c:scaling>
          <c:orientation val="minMax"/>
        </c:scaling>
        <c:delete val="0"/>
        <c:axPos val="r"/>
        <c:numFmt formatCode="#,##0" sourceLinked="1"/>
        <c:majorTickMark val="out"/>
        <c:minorTickMark val="none"/>
        <c:tickLblPos val="nextTo"/>
        <c:crossAx val="1906402272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1906402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639465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4219463990671837"/>
          <c:y val="7.761252065714039E-3"/>
          <c:w val="0.51733677564442737"/>
          <c:h val="0.19366004548183241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/>
              <a:t>各月充值</a:t>
            </a:r>
          </a:p>
        </c:rich>
      </c:tx>
      <c:layout>
        <c:manualLayout>
          <c:xMode val="edge"/>
          <c:yMode val="edge"/>
          <c:x val="0.25433451227167642"/>
          <c:y val="2.330648133059087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163700408998851"/>
          <c:y val="0.20736969291233387"/>
          <c:w val="0.7678799948425622"/>
          <c:h val="0.669587868003834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0_ </c:formatCode>
                <c:ptCount val="9"/>
                <c:pt idx="0">
                  <c:v>846796</c:v>
                </c:pt>
                <c:pt idx="1">
                  <c:v>849716</c:v>
                </c:pt>
                <c:pt idx="2">
                  <c:v>965495</c:v>
                </c:pt>
                <c:pt idx="3">
                  <c:v>913075.61</c:v>
                </c:pt>
                <c:pt idx="4">
                  <c:v>1011641.15</c:v>
                </c:pt>
                <c:pt idx="5">
                  <c:v>886874.09</c:v>
                </c:pt>
                <c:pt idx="6">
                  <c:v>846699.34</c:v>
                </c:pt>
                <c:pt idx="7">
                  <c:v>872843</c:v>
                </c:pt>
                <c:pt idx="8">
                  <c:v>815594.3</c:v>
                </c:pt>
              </c:numCache>
            </c:numRef>
          </c:val>
        </c:ser>
        <c:ser>
          <c:idx val="1"/>
          <c:order val="1"/>
          <c:tx>
            <c:strRef>
              <c:f>Sheet4!$K$2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Sheet4!$K$3:$K$11</c:f>
              <c:numCache>
                <c:formatCode>0_ </c:formatCode>
                <c:ptCount val="9"/>
                <c:pt idx="0">
                  <c:v>188573</c:v>
                </c:pt>
                <c:pt idx="1">
                  <c:v>187488</c:v>
                </c:pt>
                <c:pt idx="2">
                  <c:v>254448</c:v>
                </c:pt>
                <c:pt idx="3">
                  <c:v>231118.4</c:v>
                </c:pt>
                <c:pt idx="4">
                  <c:v>256732.80000000002</c:v>
                </c:pt>
                <c:pt idx="5">
                  <c:v>228988.4</c:v>
                </c:pt>
                <c:pt idx="6">
                  <c:v>240725.8</c:v>
                </c:pt>
                <c:pt idx="7">
                  <c:v>328662.59999999998</c:v>
                </c:pt>
                <c:pt idx="8">
                  <c:v>295392</c:v>
                </c:pt>
              </c:numCache>
            </c:numRef>
          </c:val>
        </c:ser>
        <c:ser>
          <c:idx val="2"/>
          <c:order val="2"/>
          <c:tx>
            <c:strRef>
              <c:f>Sheet4!$L$2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Sheet4!$L$3:$L$11</c:f>
              <c:numCache>
                <c:formatCode>0_ </c:formatCode>
                <c:ptCount val="9"/>
                <c:pt idx="0">
                  <c:v>538067</c:v>
                </c:pt>
                <c:pt idx="1">
                  <c:v>335188</c:v>
                </c:pt>
                <c:pt idx="2">
                  <c:v>346425</c:v>
                </c:pt>
                <c:pt idx="3">
                  <c:v>420377.53</c:v>
                </c:pt>
                <c:pt idx="4">
                  <c:v>748787.03</c:v>
                </c:pt>
                <c:pt idx="5">
                  <c:v>530503.01</c:v>
                </c:pt>
                <c:pt idx="6">
                  <c:v>518344</c:v>
                </c:pt>
                <c:pt idx="7">
                  <c:v>408148</c:v>
                </c:pt>
                <c:pt idx="8">
                  <c:v>425563</c:v>
                </c:pt>
              </c:numCache>
            </c:numRef>
          </c:val>
        </c:ser>
        <c:ser>
          <c:idx val="3"/>
          <c:order val="3"/>
          <c:tx>
            <c:strRef>
              <c:f>Sheet4!$M$2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Sheet4!$M$3:$M$11</c:f>
              <c:numCache>
                <c:formatCode>0_ </c:formatCode>
                <c:ptCount val="9"/>
                <c:pt idx="0">
                  <c:v>391034</c:v>
                </c:pt>
                <c:pt idx="1">
                  <c:v>247296</c:v>
                </c:pt>
                <c:pt idx="2">
                  <c:v>269762</c:v>
                </c:pt>
                <c:pt idx="3">
                  <c:v>252019</c:v>
                </c:pt>
                <c:pt idx="4">
                  <c:v>459156.1</c:v>
                </c:pt>
                <c:pt idx="5">
                  <c:v>224883.03</c:v>
                </c:pt>
                <c:pt idx="6">
                  <c:v>388956</c:v>
                </c:pt>
                <c:pt idx="7">
                  <c:v>221006</c:v>
                </c:pt>
                <c:pt idx="8">
                  <c:v>189495.25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906403904"/>
        <c:axId val="1906404448"/>
      </c:barChart>
      <c:lineChart>
        <c:grouping val="standard"/>
        <c:varyColors val="0"/>
        <c:ser>
          <c:idx val="4"/>
          <c:order val="4"/>
          <c:tx>
            <c:strRef>
              <c:f>Sheet4!$N$2</c:f>
              <c:strCache>
                <c:ptCount val="1"/>
                <c:pt idx="0">
                  <c:v>总计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Sheet4!$N$3:$N$11</c:f>
              <c:numCache>
                <c:formatCode>0_ </c:formatCode>
                <c:ptCount val="9"/>
                <c:pt idx="0">
                  <c:v>1964470</c:v>
                </c:pt>
                <c:pt idx="1">
                  <c:v>1619688</c:v>
                </c:pt>
                <c:pt idx="2">
                  <c:v>1836130</c:v>
                </c:pt>
                <c:pt idx="3">
                  <c:v>1816590.54</c:v>
                </c:pt>
                <c:pt idx="4">
                  <c:v>2476317.08</c:v>
                </c:pt>
                <c:pt idx="5">
                  <c:v>1871248.53</c:v>
                </c:pt>
                <c:pt idx="6">
                  <c:v>1994725.14</c:v>
                </c:pt>
                <c:pt idx="7">
                  <c:v>1830659.6</c:v>
                </c:pt>
                <c:pt idx="8">
                  <c:v>1726044.55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6397376"/>
        <c:axId val="1906400640"/>
      </c:lineChart>
      <c:catAx>
        <c:axId val="1906403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906404448"/>
        <c:crosses val="autoZero"/>
        <c:auto val="1"/>
        <c:lblAlgn val="ctr"/>
        <c:lblOffset val="100"/>
        <c:noMultiLvlLbl val="0"/>
      </c:catAx>
      <c:valAx>
        <c:axId val="190640444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1906403904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1906400640"/>
        <c:scaling>
          <c:orientation val="minMax"/>
        </c:scaling>
        <c:delete val="1"/>
        <c:axPos val="r"/>
        <c:numFmt formatCode="0_ " sourceLinked="1"/>
        <c:majorTickMark val="out"/>
        <c:minorTickMark val="none"/>
        <c:tickLblPos val="nextTo"/>
        <c:crossAx val="1906397376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1906397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640064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9971445194677938"/>
          <c:y val="0"/>
          <c:w val="0.43597809777532803"/>
          <c:h val="0.2116907512541456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zh-CN" altLang="en-US" sz="1400" dirty="0" smtClean="0"/>
              <a:t>各月</a:t>
            </a:r>
            <a:r>
              <a:rPr lang="zh-CN" sz="1400" dirty="0" smtClean="0"/>
              <a:t>日均</a:t>
            </a:r>
            <a:r>
              <a:rPr lang="zh-CN" sz="1400" dirty="0"/>
              <a:t>充值</a:t>
            </a:r>
          </a:p>
        </c:rich>
      </c:tx>
      <c:layout>
        <c:manualLayout>
          <c:xMode val="edge"/>
          <c:yMode val="edge"/>
          <c:x val="0.28146011194857229"/>
          <c:y val="3.703703703703703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08573928258967"/>
          <c:y val="0.20596092155147272"/>
          <c:w val="0.84107983377077877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#,##0_ </c:formatCode>
                <c:ptCount val="9"/>
                <c:pt idx="0">
                  <c:v>27316.352903225808</c:v>
                </c:pt>
                <c:pt idx="1">
                  <c:v>30347.078571428574</c:v>
                </c:pt>
                <c:pt idx="2">
                  <c:v>31145.290322580644</c:v>
                </c:pt>
                <c:pt idx="3">
                  <c:v>30569.620333333332</c:v>
                </c:pt>
                <c:pt idx="4">
                  <c:v>32633.585483870967</c:v>
                </c:pt>
                <c:pt idx="5">
                  <c:v>29562.469666666668</c:v>
                </c:pt>
                <c:pt idx="6">
                  <c:v>27312.881935483874</c:v>
                </c:pt>
                <c:pt idx="7">
                  <c:v>28156.290322580644</c:v>
                </c:pt>
                <c:pt idx="8">
                  <c:v>27186.476666666669</c:v>
                </c:pt>
              </c:numCache>
            </c:numRef>
          </c:val>
        </c:ser>
        <c:ser>
          <c:idx val="1"/>
          <c:order val="1"/>
          <c:tx>
            <c:strRef>
              <c:f>Sheet1!$K$2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Sheet1!$K$3:$K$11</c:f>
              <c:numCache>
                <c:formatCode>#,##0_ </c:formatCode>
                <c:ptCount val="9"/>
                <c:pt idx="0">
                  <c:v>6082.6064516129009</c:v>
                </c:pt>
                <c:pt idx="1">
                  <c:v>6696.2214285714281</c:v>
                </c:pt>
                <c:pt idx="2">
                  <c:v>8208.4903225806429</c:v>
                </c:pt>
                <c:pt idx="3">
                  <c:v>7753.3066666666664</c:v>
                </c:pt>
                <c:pt idx="4">
                  <c:v>8281.7032258064519</c:v>
                </c:pt>
                <c:pt idx="5">
                  <c:v>7632.9466666666649</c:v>
                </c:pt>
                <c:pt idx="6">
                  <c:v>7765.9935483870968</c:v>
                </c:pt>
                <c:pt idx="7">
                  <c:v>10601.941935483872</c:v>
                </c:pt>
                <c:pt idx="8">
                  <c:v>9846.373333333333</c:v>
                </c:pt>
              </c:numCache>
            </c:numRef>
          </c:val>
        </c:ser>
        <c:ser>
          <c:idx val="2"/>
          <c:order val="2"/>
          <c:tx>
            <c:strRef>
              <c:f>Sheet1!$L$2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Sheet1!$L$3:$L$11</c:f>
              <c:numCache>
                <c:formatCode>#,##0_ </c:formatCode>
                <c:ptCount val="9"/>
                <c:pt idx="0">
                  <c:v>17357.056451612902</c:v>
                </c:pt>
                <c:pt idx="1">
                  <c:v>11971.350000000002</c:v>
                </c:pt>
                <c:pt idx="2">
                  <c:v>11175.136129032257</c:v>
                </c:pt>
                <c:pt idx="3">
                  <c:v>14059.382000000001</c:v>
                </c:pt>
                <c:pt idx="4">
                  <c:v>24154.61</c:v>
                </c:pt>
                <c:pt idx="5">
                  <c:v>17683.440999999999</c:v>
                </c:pt>
                <c:pt idx="6">
                  <c:v>16720.939354838709</c:v>
                </c:pt>
                <c:pt idx="7">
                  <c:v>13166.064516129032</c:v>
                </c:pt>
                <c:pt idx="8">
                  <c:v>14185.946666666667</c:v>
                </c:pt>
              </c:numCache>
            </c:numRef>
          </c:val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Sheet1!$M$3:$M$11</c:f>
              <c:numCache>
                <c:formatCode>#,##0_ </c:formatCode>
                <c:ptCount val="9"/>
                <c:pt idx="0">
                  <c:v>12613.927741935484</c:v>
                </c:pt>
                <c:pt idx="1">
                  <c:v>8831.625357142857</c:v>
                </c:pt>
                <c:pt idx="2">
                  <c:v>8702.4516129032254</c:v>
                </c:pt>
                <c:pt idx="3">
                  <c:v>8424.1333333333332</c:v>
                </c:pt>
                <c:pt idx="4">
                  <c:v>14811.487096774194</c:v>
                </c:pt>
                <c:pt idx="5">
                  <c:v>7496.1009999999997</c:v>
                </c:pt>
                <c:pt idx="6">
                  <c:v>12546.967741935483</c:v>
                </c:pt>
                <c:pt idx="7">
                  <c:v>7129.2258064516127</c:v>
                </c:pt>
                <c:pt idx="8">
                  <c:v>6316.5083333333332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906405536"/>
        <c:axId val="1906406624"/>
      </c:barChart>
      <c:lineChart>
        <c:grouping val="standard"/>
        <c:varyColors val="0"/>
        <c:ser>
          <c:idx val="4"/>
          <c:order val="4"/>
          <c:tx>
            <c:strRef>
              <c:f>Sheet1!$N$2</c:f>
              <c:strCache>
                <c:ptCount val="1"/>
                <c:pt idx="0">
                  <c:v>总计</c:v>
                </c:pt>
              </c:strCache>
            </c:strRef>
          </c:tx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Sheet1!$N$3:$N$11</c:f>
              <c:numCache>
                <c:formatCode>#,##0_ </c:formatCode>
                <c:ptCount val="9"/>
                <c:pt idx="0">
                  <c:v>63369.943548387091</c:v>
                </c:pt>
                <c:pt idx="1">
                  <c:v>57846.275357142862</c:v>
                </c:pt>
                <c:pt idx="2">
                  <c:v>59231.368387096765</c:v>
                </c:pt>
                <c:pt idx="3">
                  <c:v>60806.442333333325</c:v>
                </c:pt>
                <c:pt idx="4">
                  <c:v>79881.38580645161</c:v>
                </c:pt>
                <c:pt idx="5">
                  <c:v>62374.958333333336</c:v>
                </c:pt>
                <c:pt idx="6">
                  <c:v>64346.782580645166</c:v>
                </c:pt>
                <c:pt idx="7">
                  <c:v>59053.522580645156</c:v>
                </c:pt>
                <c:pt idx="8">
                  <c:v>57535.305000000008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6401184"/>
        <c:axId val="1906408256"/>
      </c:lineChart>
      <c:catAx>
        <c:axId val="19064055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906406624"/>
        <c:crosses val="autoZero"/>
        <c:auto val="1"/>
        <c:lblAlgn val="ctr"/>
        <c:lblOffset val="100"/>
        <c:noMultiLvlLbl val="0"/>
      </c:catAx>
      <c:valAx>
        <c:axId val="1906406624"/>
        <c:scaling>
          <c:orientation val="minMax"/>
        </c:scaling>
        <c:delete val="0"/>
        <c:axPos val="l"/>
        <c:majorGridlines/>
        <c:numFmt formatCode="#,##0_ " sourceLinked="1"/>
        <c:majorTickMark val="none"/>
        <c:minorTickMark val="none"/>
        <c:tickLblPos val="nextTo"/>
        <c:crossAx val="1906405536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1906408256"/>
        <c:scaling>
          <c:orientation val="minMax"/>
        </c:scaling>
        <c:delete val="1"/>
        <c:axPos val="r"/>
        <c:numFmt formatCode="#,##0_ " sourceLinked="1"/>
        <c:majorTickMark val="out"/>
        <c:minorTickMark val="none"/>
        <c:tickLblPos val="nextTo"/>
        <c:crossAx val="1906401184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1906401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6408256"/>
        <c:crosses val="autoZero"/>
        <c:auto val="1"/>
        <c:lblAlgn val="ctr"/>
        <c:lblOffset val="100"/>
        <c:noMultiLvlLbl val="0"/>
      </c:catAx>
      <c:spPr>
        <a:ln>
          <a:solidFill>
            <a:srgbClr val="5B9BD5"/>
          </a:solidFill>
        </a:ln>
      </c:spPr>
    </c:plotArea>
    <c:legend>
      <c:legendPos val="r"/>
      <c:layout>
        <c:manualLayout>
          <c:xMode val="edge"/>
          <c:yMode val="edge"/>
          <c:x val="0.56928465070447232"/>
          <c:y val="0"/>
          <c:w val="0.41109533092496842"/>
          <c:h val="0.20099336541265675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各月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日均充值用户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</a:t>
            </a:r>
          </a:p>
        </c:rich>
      </c:tx>
      <c:layout>
        <c:manualLayout>
          <c:xMode val="edge"/>
          <c:yMode val="edge"/>
          <c:x val="6.82628724938410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9150071714915241E-2"/>
          <c:y val="0.20524274497465581"/>
          <c:w val="0.84119285863231896"/>
          <c:h val="0.674527719652437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Sheet1!$F$3:$F$11</c:f>
              <c:numCache>
                <c:formatCode>0_ </c:formatCode>
                <c:ptCount val="9"/>
                <c:pt idx="0">
                  <c:v>1520.741935483871</c:v>
                </c:pt>
                <c:pt idx="1">
                  <c:v>1647.25</c:v>
                </c:pt>
                <c:pt idx="2">
                  <c:v>1476.3225806451612</c:v>
                </c:pt>
                <c:pt idx="3">
                  <c:v>1312.9666666666667</c:v>
                </c:pt>
                <c:pt idx="4">
                  <c:v>1317.516129032258</c:v>
                </c:pt>
                <c:pt idx="5">
                  <c:v>1220.7333333333333</c:v>
                </c:pt>
                <c:pt idx="6">
                  <c:v>1147.2903225806451</c:v>
                </c:pt>
                <c:pt idx="7">
                  <c:v>1100.3870967741937</c:v>
                </c:pt>
                <c:pt idx="8">
                  <c:v>1095.0999999999999</c:v>
                </c:pt>
              </c:numCache>
            </c:numRef>
          </c:val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Sheet1!$G$3:$G$11</c:f>
              <c:numCache>
                <c:formatCode>0_ </c:formatCode>
                <c:ptCount val="9"/>
                <c:pt idx="0">
                  <c:v>301.87096774193549</c:v>
                </c:pt>
                <c:pt idx="1">
                  <c:v>350.03571428571428</c:v>
                </c:pt>
                <c:pt idx="2">
                  <c:v>445.58064516129031</c:v>
                </c:pt>
                <c:pt idx="3">
                  <c:v>392.9</c:v>
                </c:pt>
                <c:pt idx="4">
                  <c:v>434.64516129032256</c:v>
                </c:pt>
                <c:pt idx="5">
                  <c:v>414.3</c:v>
                </c:pt>
                <c:pt idx="6">
                  <c:v>401.09677419354841</c:v>
                </c:pt>
                <c:pt idx="7">
                  <c:v>371.70967741935482</c:v>
                </c:pt>
                <c:pt idx="8">
                  <c:v>376.86666666666667</c:v>
                </c:pt>
              </c:numCache>
            </c:numRef>
          </c:val>
        </c:ser>
        <c:ser>
          <c:idx val="2"/>
          <c:order val="2"/>
          <c:tx>
            <c:strRef>
              <c:f>Sheet1!$H$2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Sheet1!$H$3:$H$11</c:f>
              <c:numCache>
                <c:formatCode>0_ </c:formatCode>
                <c:ptCount val="9"/>
                <c:pt idx="0">
                  <c:v>630.77419354838707</c:v>
                </c:pt>
                <c:pt idx="1">
                  <c:v>530.07142857142856</c:v>
                </c:pt>
                <c:pt idx="2">
                  <c:v>524.09677419354841</c:v>
                </c:pt>
                <c:pt idx="3">
                  <c:v>649.83333333333337</c:v>
                </c:pt>
                <c:pt idx="4">
                  <c:v>891.54838709677415</c:v>
                </c:pt>
                <c:pt idx="5">
                  <c:v>804.8</c:v>
                </c:pt>
                <c:pt idx="6">
                  <c:v>663.0322580645161</c:v>
                </c:pt>
                <c:pt idx="7">
                  <c:v>448.45161290322579</c:v>
                </c:pt>
                <c:pt idx="8">
                  <c:v>547.4</c:v>
                </c:pt>
              </c:numCache>
            </c:numRef>
          </c:val>
        </c:ser>
        <c:ser>
          <c:idx val="3"/>
          <c:order val="3"/>
          <c:tx>
            <c:strRef>
              <c:f>Sheet1!$I$2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Sheet1!$I$3:$I$11</c:f>
              <c:numCache>
                <c:formatCode>0_ </c:formatCode>
                <c:ptCount val="9"/>
                <c:pt idx="0">
                  <c:v>222.12903225806451</c:v>
                </c:pt>
                <c:pt idx="1">
                  <c:v>226.75</c:v>
                </c:pt>
                <c:pt idx="2">
                  <c:v>233.38709677419354</c:v>
                </c:pt>
                <c:pt idx="3">
                  <c:v>215.43333333333334</c:v>
                </c:pt>
                <c:pt idx="4">
                  <c:v>237.48387096774192</c:v>
                </c:pt>
                <c:pt idx="5">
                  <c:v>210.23333333333332</c:v>
                </c:pt>
                <c:pt idx="6">
                  <c:v>221.64516129032259</c:v>
                </c:pt>
                <c:pt idx="7">
                  <c:v>195.12903225806451</c:v>
                </c:pt>
                <c:pt idx="8">
                  <c:v>190.9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906395200"/>
        <c:axId val="1906401728"/>
      </c:barChart>
      <c:lineChart>
        <c:grouping val="standard"/>
        <c:varyColors val="0"/>
        <c:ser>
          <c:idx val="4"/>
          <c:order val="4"/>
          <c:tx>
            <c:strRef>
              <c:f>Sheet1!$J$2</c:f>
              <c:strCache>
                <c:ptCount val="1"/>
                <c:pt idx="0">
                  <c:v>APP付费率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0.00%</c:formatCode>
                <c:ptCount val="9"/>
                <c:pt idx="0">
                  <c:v>1.078374283156225E-2</c:v>
                </c:pt>
                <c:pt idx="1">
                  <c:v>1.3877808088505849E-2</c:v>
                </c:pt>
                <c:pt idx="2">
                  <c:v>1.5862775899251901E-2</c:v>
                </c:pt>
                <c:pt idx="3">
                  <c:v>1.4617153733749357E-2</c:v>
                </c:pt>
                <c:pt idx="4">
                  <c:v>1.4607693720630713E-2</c:v>
                </c:pt>
                <c:pt idx="5">
                  <c:v>1.4649969924120378E-2</c:v>
                </c:pt>
                <c:pt idx="6">
                  <c:v>1.4053369427070479E-2</c:v>
                </c:pt>
                <c:pt idx="7">
                  <c:v>1.2181186439818375E-2</c:v>
                </c:pt>
                <c:pt idx="8">
                  <c:v>1.170394290806101E-2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6396288"/>
        <c:axId val="1906395744"/>
      </c:lineChart>
      <c:catAx>
        <c:axId val="19063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906401728"/>
        <c:crosses val="autoZero"/>
        <c:auto val="1"/>
        <c:lblAlgn val="ctr"/>
        <c:lblOffset val="100"/>
        <c:noMultiLvlLbl val="0"/>
      </c:catAx>
      <c:valAx>
        <c:axId val="190640172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1906395200"/>
        <c:crosses val="autoZero"/>
        <c:crossBetween val="between"/>
      </c:valAx>
      <c:valAx>
        <c:axId val="190639574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1906396288"/>
        <c:crosses val="max"/>
        <c:crossBetween val="between"/>
      </c:valAx>
      <c:catAx>
        <c:axId val="190639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639574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4161416952696773"/>
          <c:y val="3.6810341764794228E-3"/>
          <c:w val="0.42946564011376792"/>
          <c:h val="0.18799462752146259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月充值用户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</a:t>
            </a:r>
          </a:p>
        </c:rich>
      </c:tx>
      <c:layout>
        <c:manualLayout>
          <c:xMode val="edge"/>
          <c:yMode val="edge"/>
          <c:x val="0.19166666666666668"/>
          <c:y val="4.6296296296296294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184716040929671E-2"/>
          <c:y val="0.20596092155147272"/>
          <c:w val="0.81543154931720496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Sheet4!$F$3:$F$11</c:f>
              <c:numCache>
                <c:formatCode>0_ </c:formatCode>
                <c:ptCount val="9"/>
                <c:pt idx="0">
                  <c:v>47151</c:v>
                </c:pt>
                <c:pt idx="1">
                  <c:v>46116</c:v>
                </c:pt>
                <c:pt idx="2">
                  <c:v>45756</c:v>
                </c:pt>
                <c:pt idx="3">
                  <c:v>22982</c:v>
                </c:pt>
                <c:pt idx="4">
                  <c:v>23713</c:v>
                </c:pt>
                <c:pt idx="5">
                  <c:v>21236</c:v>
                </c:pt>
                <c:pt idx="6">
                  <c:v>20909</c:v>
                </c:pt>
                <c:pt idx="7">
                  <c:v>21886</c:v>
                </c:pt>
                <c:pt idx="8">
                  <c:v>21366</c:v>
                </c:pt>
              </c:numCache>
            </c:numRef>
          </c:val>
        </c:ser>
        <c:ser>
          <c:idx val="1"/>
          <c:order val="1"/>
          <c:tx>
            <c:strRef>
              <c:f>Sheet4!$G$2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Sheet4!$G$3:$G$11</c:f>
              <c:numCache>
                <c:formatCode>0_ </c:formatCode>
                <c:ptCount val="9"/>
                <c:pt idx="0">
                  <c:v>9362</c:v>
                </c:pt>
                <c:pt idx="1">
                  <c:v>9800</c:v>
                </c:pt>
                <c:pt idx="2">
                  <c:v>13826</c:v>
                </c:pt>
                <c:pt idx="3">
                  <c:v>6656</c:v>
                </c:pt>
                <c:pt idx="4">
                  <c:v>7143</c:v>
                </c:pt>
                <c:pt idx="5">
                  <c:v>6639</c:v>
                </c:pt>
                <c:pt idx="6">
                  <c:v>6503</c:v>
                </c:pt>
                <c:pt idx="7">
                  <c:v>6975</c:v>
                </c:pt>
                <c:pt idx="8">
                  <c:v>6742</c:v>
                </c:pt>
              </c:numCache>
            </c:numRef>
          </c:val>
        </c:ser>
        <c:ser>
          <c:idx val="2"/>
          <c:order val="2"/>
          <c:tx>
            <c:strRef>
              <c:f>Sheet4!$H$2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4"/>
              <c:layout>
                <c:manualLayout>
                  <c:x val="0"/>
                  <c:y val="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Sheet4!$H$3:$H$11</c:f>
              <c:numCache>
                <c:formatCode>0_ </c:formatCode>
                <c:ptCount val="9"/>
                <c:pt idx="0">
                  <c:v>19561</c:v>
                </c:pt>
                <c:pt idx="1">
                  <c:v>14840</c:v>
                </c:pt>
                <c:pt idx="2">
                  <c:v>16244</c:v>
                </c:pt>
                <c:pt idx="3">
                  <c:v>13972</c:v>
                </c:pt>
                <c:pt idx="4">
                  <c:v>20376</c:v>
                </c:pt>
                <c:pt idx="5">
                  <c:v>17640</c:v>
                </c:pt>
                <c:pt idx="6">
                  <c:v>15510</c:v>
                </c:pt>
                <c:pt idx="7">
                  <c:v>11256</c:v>
                </c:pt>
                <c:pt idx="8">
                  <c:v>12914</c:v>
                </c:pt>
              </c:numCache>
            </c:numRef>
          </c:val>
        </c:ser>
        <c:ser>
          <c:idx val="3"/>
          <c:order val="3"/>
          <c:tx>
            <c:strRef>
              <c:f>Sheet4!$I$2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Sheet4!$I$3:$I$11</c:f>
              <c:numCache>
                <c:formatCode>0_ </c:formatCode>
                <c:ptCount val="9"/>
                <c:pt idx="0">
                  <c:v>6882</c:v>
                </c:pt>
                <c:pt idx="1">
                  <c:v>6356</c:v>
                </c:pt>
                <c:pt idx="2">
                  <c:v>7223</c:v>
                </c:pt>
                <c:pt idx="3">
                  <c:v>4659</c:v>
                </c:pt>
                <c:pt idx="4">
                  <c:v>5042</c:v>
                </c:pt>
                <c:pt idx="5">
                  <c:v>4577</c:v>
                </c:pt>
                <c:pt idx="6">
                  <c:v>5032</c:v>
                </c:pt>
                <c:pt idx="7">
                  <c:v>4319</c:v>
                </c:pt>
                <c:pt idx="8">
                  <c:v>4060.0000000000005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865859040"/>
        <c:axId val="1865867744"/>
      </c:barChart>
      <c:lineChart>
        <c:grouping val="standard"/>
        <c:varyColors val="0"/>
        <c:ser>
          <c:idx val="4"/>
          <c:order val="4"/>
          <c:tx>
            <c:strRef>
              <c:f>Sheet4!$J$2</c:f>
              <c:strCache>
                <c:ptCount val="1"/>
                <c:pt idx="0">
                  <c:v>APP付费率</c:v>
                </c:pt>
              </c:strCache>
            </c:strRef>
          </c:tx>
          <c:dLbls>
            <c:dLbl>
              <c:idx val="4"/>
              <c:layout>
                <c:manualLayout>
                  <c:x val="-2.8846665905892199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4.3339419529080603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5.0585796340674893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5.0930046787629718E-2"/>
                  <c:y val="-1.8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4.6099128913233672E-2"/>
                  <c:y val="-2.31481481481482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0.00%</c:formatCode>
                <c:ptCount val="9"/>
                <c:pt idx="0">
                  <c:v>5.3107981750092799E-2</c:v>
                </c:pt>
                <c:pt idx="1">
                  <c:v>7.7496108979076495E-2</c:v>
                </c:pt>
                <c:pt idx="2">
                  <c:v>9.436221330402364E-2</c:v>
                </c:pt>
                <c:pt idx="3">
                  <c:v>5.8250442705723042E-2</c:v>
                </c:pt>
                <c:pt idx="4">
                  <c:v>4.8110115660110829E-2</c:v>
                </c:pt>
                <c:pt idx="5">
                  <c:v>4.4906079840190738E-2</c:v>
                </c:pt>
                <c:pt idx="6">
                  <c:v>3.8845627882918947E-2</c:v>
                </c:pt>
                <c:pt idx="7">
                  <c:v>3.1069112924669164E-2</c:v>
                </c:pt>
                <c:pt idx="8">
                  <c:v>3.1083877146361179E-2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5872640"/>
        <c:axId val="1865861216"/>
      </c:lineChart>
      <c:catAx>
        <c:axId val="18658590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865867744"/>
        <c:crosses val="autoZero"/>
        <c:auto val="1"/>
        <c:lblAlgn val="ctr"/>
        <c:lblOffset val="100"/>
        <c:noMultiLvlLbl val="0"/>
      </c:catAx>
      <c:valAx>
        <c:axId val="1865867744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1865859040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1865861216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1865872640"/>
        <c:crosses val="max"/>
        <c:crossBetween val="between"/>
      </c:valAx>
      <c:catAx>
        <c:axId val="1865872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6586121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7966754155730534"/>
          <c:y val="1.6327282006415863E-2"/>
          <c:w val="0.45028414926395072"/>
          <c:h val="0.20562299504228637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algn="ctr" rtl="0">
              <a:defRPr sz="1200"/>
            </a:pPr>
            <a:r>
              <a:rPr lang="en-US" sz="1200"/>
              <a:t>1-5</a:t>
            </a:r>
            <a:r>
              <a:rPr lang="zh-CN" sz="1200"/>
              <a:t>月安卓各类型新增占比</a:t>
            </a:r>
          </a:p>
          <a:p>
            <a:pPr algn="ctr" rtl="0">
              <a:defRPr sz="1200"/>
            </a:pPr>
            <a:endParaRPr lang="zh-CN" sz="1200"/>
          </a:p>
        </c:rich>
      </c:tx>
      <c:layout>
        <c:manualLayout>
          <c:xMode val="edge"/>
          <c:yMode val="edge"/>
          <c:x val="2.7222222222222335E-3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1169794400699913"/>
          <c:y val="0.30765128317293672"/>
          <c:w val="0.40160433070866142"/>
          <c:h val="0.66934055118110236"/>
        </c:manualLayout>
      </c:layout>
      <c:pieChart>
        <c:varyColors val="1"/>
        <c:ser>
          <c:idx val="0"/>
          <c:order val="0"/>
          <c:dLbls>
            <c:dLbl>
              <c:idx val="3"/>
              <c:layout>
                <c:manualLayout>
                  <c:x val="4.7904636920384951E-3"/>
                  <c:y val="3.4281131525226013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3.7188538932633422E-2"/>
                  <c:y val="-6.9049285505978414E-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15386231408573928"/>
                  <c:y val="3.4284776902887139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Sheet2!$I$17:$I$22</c:f>
              <c:strCache>
                <c:ptCount val="6"/>
                <c:pt idx="0">
                  <c:v>厂商</c:v>
                </c:pt>
                <c:pt idx="1">
                  <c:v>第三方应用市场</c:v>
                </c:pt>
                <c:pt idx="2">
                  <c:v>CPA</c:v>
                </c:pt>
                <c:pt idx="3">
                  <c:v>自然</c:v>
                </c:pt>
                <c:pt idx="4">
                  <c:v>其它</c:v>
                </c:pt>
                <c:pt idx="5">
                  <c:v>信息流</c:v>
                </c:pt>
              </c:strCache>
            </c:strRef>
          </c:cat>
          <c:val>
            <c:numRef>
              <c:f>Sheet2!$O$17:$O$22</c:f>
              <c:numCache>
                <c:formatCode>General</c:formatCode>
                <c:ptCount val="6"/>
                <c:pt idx="0">
                  <c:v>1111523</c:v>
                </c:pt>
                <c:pt idx="1">
                  <c:v>299670</c:v>
                </c:pt>
                <c:pt idx="2">
                  <c:v>130571</c:v>
                </c:pt>
                <c:pt idx="3">
                  <c:v>96145</c:v>
                </c:pt>
                <c:pt idx="4">
                  <c:v>68850</c:v>
                </c:pt>
                <c:pt idx="5">
                  <c:v>8168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>
        <c:manualLayout>
          <c:xMode val="edge"/>
          <c:yMode val="edge"/>
          <c:x val="0.72091884217273861"/>
          <c:y val="0.33981481481481485"/>
          <c:w val="0.26017855743009222"/>
          <c:h val="0.48649496937882764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6-9</a:t>
            </a:r>
            <a:r>
              <a:rPr lang="zh-CN" sz="1200"/>
              <a:t>月安卓各类型新增占比</a:t>
            </a:r>
          </a:p>
        </c:rich>
      </c:tx>
      <c:layout>
        <c:manualLayout>
          <c:xMode val="edge"/>
          <c:yMode val="edge"/>
          <c:x val="1.9863945578231404E-3"/>
          <c:y val="1.784783247209343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5685146499544698"/>
          <c:y val="0.29540305886552437"/>
          <c:w val="0.41131908511436072"/>
          <c:h val="0.6744685351145564"/>
        </c:manualLayout>
      </c:layout>
      <c:pieChart>
        <c:varyColors val="1"/>
        <c:ser>
          <c:idx val="0"/>
          <c:order val="0"/>
          <c:tx>
            <c:strRef>
              <c:f>Sheet4!$B$18</c:f>
              <c:strCache>
                <c:ptCount val="1"/>
                <c:pt idx="0">
                  <c:v>6-9月新增</c:v>
                </c:pt>
              </c:strCache>
            </c:strRef>
          </c:tx>
          <c:dLbls>
            <c:dLbl>
              <c:idx val="5"/>
              <c:layout>
                <c:manualLayout>
                  <c:x val="0.1558546253146928"/>
                  <c:y val="4.0923763839864841E-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Sheet4!$A$19:$A$25</c:f>
              <c:strCache>
                <c:ptCount val="7"/>
                <c:pt idx="0">
                  <c:v>厂商</c:v>
                </c:pt>
                <c:pt idx="1">
                  <c:v>信息流</c:v>
                </c:pt>
                <c:pt idx="2">
                  <c:v>第三方应用市场</c:v>
                </c:pt>
                <c:pt idx="3">
                  <c:v>自然</c:v>
                </c:pt>
                <c:pt idx="4">
                  <c:v>SEM</c:v>
                </c:pt>
                <c:pt idx="5">
                  <c:v>CPS</c:v>
                </c:pt>
                <c:pt idx="6">
                  <c:v>CPA</c:v>
                </c:pt>
              </c:strCache>
            </c:strRef>
          </c:cat>
          <c:val>
            <c:numRef>
              <c:f>Sheet4!$B$19:$B$25</c:f>
              <c:numCache>
                <c:formatCode>General</c:formatCode>
                <c:ptCount val="7"/>
                <c:pt idx="0">
                  <c:v>956243</c:v>
                </c:pt>
                <c:pt idx="1">
                  <c:v>188454</c:v>
                </c:pt>
                <c:pt idx="2">
                  <c:v>167454</c:v>
                </c:pt>
                <c:pt idx="3">
                  <c:v>129013</c:v>
                </c:pt>
                <c:pt idx="4">
                  <c:v>84870</c:v>
                </c:pt>
                <c:pt idx="5">
                  <c:v>5866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4455643044619424"/>
          <c:y val="0.28009020424171116"/>
          <c:w val="0.23911703894156089"/>
          <c:h val="0.51102663891151534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1-9</a:t>
            </a:r>
            <a:r>
              <a:rPr lang="zh-CN" sz="1400"/>
              <a:t>月安卓新增用户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Sheet4!$A$19</c:f>
              <c:strCache>
                <c:ptCount val="1"/>
                <c:pt idx="0">
                  <c:v>厂商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Sheet4!$C$19:$K$19</c:f>
              <c:numCache>
                <c:formatCode>General</c:formatCode>
                <c:ptCount val="9"/>
                <c:pt idx="0">
                  <c:v>373666</c:v>
                </c:pt>
                <c:pt idx="1">
                  <c:v>212614</c:v>
                </c:pt>
                <c:pt idx="2">
                  <c:v>190563</c:v>
                </c:pt>
                <c:pt idx="3">
                  <c:v>110630</c:v>
                </c:pt>
                <c:pt idx="4">
                  <c:v>224050</c:v>
                </c:pt>
                <c:pt idx="5">
                  <c:v>169719</c:v>
                </c:pt>
                <c:pt idx="6">
                  <c:v>253628</c:v>
                </c:pt>
                <c:pt idx="7">
                  <c:v>284885</c:v>
                </c:pt>
                <c:pt idx="8">
                  <c:v>248012</c:v>
                </c:pt>
              </c:numCache>
            </c:numRef>
          </c:val>
        </c:ser>
        <c:ser>
          <c:idx val="1"/>
          <c:order val="1"/>
          <c:tx>
            <c:strRef>
              <c:f>Sheet4!$A$20</c:f>
              <c:strCache>
                <c:ptCount val="1"/>
                <c:pt idx="0">
                  <c:v>第三方应用市场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Sheet4!$C$20:$K$20</c:f>
              <c:numCache>
                <c:formatCode>General</c:formatCode>
                <c:ptCount val="9"/>
                <c:pt idx="0">
                  <c:v>71271</c:v>
                </c:pt>
                <c:pt idx="1">
                  <c:v>79581</c:v>
                </c:pt>
                <c:pt idx="2">
                  <c:v>66471</c:v>
                </c:pt>
                <c:pt idx="3">
                  <c:v>48980</c:v>
                </c:pt>
                <c:pt idx="4">
                  <c:v>33367</c:v>
                </c:pt>
                <c:pt idx="5">
                  <c:v>37005</c:v>
                </c:pt>
                <c:pt idx="6">
                  <c:v>40401</c:v>
                </c:pt>
                <c:pt idx="7">
                  <c:v>50543</c:v>
                </c:pt>
                <c:pt idx="8">
                  <c:v>39505</c:v>
                </c:pt>
              </c:numCache>
            </c:numRef>
          </c:val>
        </c:ser>
        <c:ser>
          <c:idx val="2"/>
          <c:order val="2"/>
          <c:tx>
            <c:strRef>
              <c:f>Sheet4!$A$21</c:f>
              <c:strCache>
                <c:ptCount val="1"/>
                <c:pt idx="0">
                  <c:v>自然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Sheet4!$C$21:$K$21</c:f>
              <c:numCache>
                <c:formatCode>General</c:formatCode>
                <c:ptCount val="9"/>
                <c:pt idx="0">
                  <c:v>18165</c:v>
                </c:pt>
                <c:pt idx="1">
                  <c:v>13452</c:v>
                </c:pt>
                <c:pt idx="2">
                  <c:v>14304</c:v>
                </c:pt>
                <c:pt idx="3">
                  <c:v>10777</c:v>
                </c:pt>
                <c:pt idx="4">
                  <c:v>39447</c:v>
                </c:pt>
                <c:pt idx="5">
                  <c:v>20945</c:v>
                </c:pt>
                <c:pt idx="6">
                  <c:v>22132</c:v>
                </c:pt>
                <c:pt idx="7">
                  <c:v>43798</c:v>
                </c:pt>
                <c:pt idx="8">
                  <c:v>42137</c:v>
                </c:pt>
              </c:numCache>
            </c:numRef>
          </c:val>
        </c:ser>
        <c:ser>
          <c:idx val="3"/>
          <c:order val="3"/>
          <c:tx>
            <c:strRef>
              <c:f>Sheet4!$A$22</c:f>
              <c:strCache>
                <c:ptCount val="1"/>
                <c:pt idx="0">
                  <c:v>信息流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Sheet4!$C$22:$K$22</c:f>
              <c:numCache>
                <c:formatCode>General</c:formatCode>
                <c:ptCount val="9"/>
                <c:pt idx="0">
                  <c:v>11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  <c:pt idx="4">
                  <c:v>8149</c:v>
                </c:pt>
                <c:pt idx="5">
                  <c:v>10552</c:v>
                </c:pt>
                <c:pt idx="6">
                  <c:v>9824</c:v>
                </c:pt>
                <c:pt idx="7">
                  <c:v>19121</c:v>
                </c:pt>
                <c:pt idx="8">
                  <c:v>148957</c:v>
                </c:pt>
              </c:numCache>
            </c:numRef>
          </c:val>
        </c:ser>
        <c:ser>
          <c:idx val="4"/>
          <c:order val="4"/>
          <c:tx>
            <c:strRef>
              <c:f>Sheet4!$A$23</c:f>
              <c:strCache>
                <c:ptCount val="1"/>
                <c:pt idx="0">
                  <c:v>CPA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Sheet4!$C$23:$K$23</c:f>
              <c:numCache>
                <c:formatCode>General</c:formatCode>
                <c:ptCount val="9"/>
                <c:pt idx="0">
                  <c:v>89649</c:v>
                </c:pt>
                <c:pt idx="1">
                  <c:v>39325</c:v>
                </c:pt>
                <c:pt idx="2">
                  <c:v>1539</c:v>
                </c:pt>
                <c:pt idx="3">
                  <c:v>58</c:v>
                </c:pt>
                <c:pt idx="4">
                  <c:v>0</c:v>
                </c:pt>
              </c:numCache>
            </c:numRef>
          </c:val>
        </c:ser>
        <c:ser>
          <c:idx val="5"/>
          <c:order val="5"/>
          <c:tx>
            <c:strRef>
              <c:f>Sheet4!$A$24</c:f>
              <c:strCache>
                <c:ptCount val="1"/>
                <c:pt idx="0">
                  <c:v>SEM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Sheet4!$C$24:$K$24</c:f>
              <c:numCache>
                <c:formatCode>General</c:formatCode>
                <c:ptCount val="9"/>
                <c:pt idx="5">
                  <c:v>17</c:v>
                </c:pt>
                <c:pt idx="6">
                  <c:v>4824</c:v>
                </c:pt>
                <c:pt idx="7">
                  <c:v>46724</c:v>
                </c:pt>
                <c:pt idx="8">
                  <c:v>33305</c:v>
                </c:pt>
              </c:numCache>
            </c:numRef>
          </c:val>
        </c:ser>
        <c:ser>
          <c:idx val="6"/>
          <c:order val="6"/>
          <c:tx>
            <c:strRef>
              <c:f>Sheet4!$A$25</c:f>
              <c:strCache>
                <c:ptCount val="1"/>
                <c:pt idx="0">
                  <c:v>其它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Sheet4!$C$25:$K$25</c:f>
              <c:numCache>
                <c:formatCode>General</c:formatCode>
                <c:ptCount val="9"/>
                <c:pt idx="0">
                  <c:v>54677</c:v>
                </c:pt>
                <c:pt idx="1">
                  <c:v>8539</c:v>
                </c:pt>
                <c:pt idx="2">
                  <c:v>4364</c:v>
                </c:pt>
                <c:pt idx="3">
                  <c:v>947</c:v>
                </c:pt>
                <c:pt idx="4">
                  <c:v>323</c:v>
                </c:pt>
              </c:numCache>
            </c:numRef>
          </c:val>
        </c:ser>
        <c:ser>
          <c:idx val="7"/>
          <c:order val="7"/>
          <c:tx>
            <c:strRef>
              <c:f>Sheet4!$A$26</c:f>
              <c:strCache>
                <c:ptCount val="1"/>
                <c:pt idx="0">
                  <c:v>CPS</c:v>
                </c:pt>
              </c:strCache>
            </c:strRef>
          </c:tx>
          <c:invertIfNegative val="0"/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Sheet4!$C$26:$K$26</c:f>
              <c:numCache>
                <c:formatCode>General</c:formatCode>
                <c:ptCount val="9"/>
                <c:pt idx="5">
                  <c:v>1187</c:v>
                </c:pt>
                <c:pt idx="6">
                  <c:v>1602</c:v>
                </c:pt>
                <c:pt idx="7">
                  <c:v>1828</c:v>
                </c:pt>
                <c:pt idx="8">
                  <c:v>1249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865873184"/>
        <c:axId val="1865871552"/>
      </c:barChart>
      <c:lineChart>
        <c:grouping val="standard"/>
        <c:varyColors val="0"/>
        <c:ser>
          <c:idx val="8"/>
          <c:order val="8"/>
          <c:tx>
            <c:strRef>
              <c:f>Sheet4!$A$27</c:f>
              <c:strCache>
                <c:ptCount val="1"/>
                <c:pt idx="0">
                  <c:v>总计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Sheet4!$C$18:$K$18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Sheet4!$C$27:$K$27</c:f>
              <c:numCache>
                <c:formatCode>General</c:formatCode>
                <c:ptCount val="9"/>
                <c:pt idx="0">
                  <c:v>607439</c:v>
                </c:pt>
                <c:pt idx="1">
                  <c:v>353515</c:v>
                </c:pt>
                <c:pt idx="2">
                  <c:v>277243</c:v>
                </c:pt>
                <c:pt idx="3">
                  <c:v>171394</c:v>
                </c:pt>
                <c:pt idx="4">
                  <c:v>305336</c:v>
                </c:pt>
                <c:pt idx="5">
                  <c:v>239425</c:v>
                </c:pt>
                <c:pt idx="6">
                  <c:v>332411</c:v>
                </c:pt>
                <c:pt idx="7">
                  <c:v>446899</c:v>
                </c:pt>
                <c:pt idx="8">
                  <c:v>513165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5873184"/>
        <c:axId val="1865871552"/>
      </c:lineChart>
      <c:catAx>
        <c:axId val="18658731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865871552"/>
        <c:crosses val="autoZero"/>
        <c:auto val="1"/>
        <c:lblAlgn val="ctr"/>
        <c:lblOffset val="100"/>
        <c:noMultiLvlLbl val="0"/>
      </c:catAx>
      <c:valAx>
        <c:axId val="18658715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8658731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561636263128796"/>
          <c:y val="0.14501830128376811"/>
          <c:w val="0.22111663902708678"/>
          <c:h val="0.7780813112646634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C8CAD-3A82-45D4-9425-47A82F9FA88F}" type="doc">
      <dgm:prSet loTypeId="urn:microsoft.com/office/officeart/2005/8/layout/gear1" loCatId="relationship" qsTypeId="urn:microsoft.com/office/officeart/2005/8/quickstyle/simple1" qsCatId="simple" csTypeId="urn:microsoft.com/office/officeart/2005/8/colors/colorful2" csCatId="colorful" phldr="1"/>
      <dgm:spPr/>
    </dgm:pt>
    <dgm:pt modelId="{9F1E0258-97E6-41E7-BF99-95307812E945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自平台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94409840-3478-4F02-B8BC-A2D437B116D8}" type="parTrans" cxnId="{ACDD97D6-6F7E-47F7-84E9-591D4A2C11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EC400AE3-626B-45A5-A66D-FB2802B71701}" type="sibTrans" cxnId="{ACDD97D6-6F7E-47F7-84E9-591D4A2C11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28A9845-F9B9-4476-B755-10AE6216F8F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粉丝平台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A84DF6AF-F6CB-468D-8A23-A718AAC88DCF}" type="parTrans" cxnId="{4B34761C-7252-47D0-80DB-B2156FAFB70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D3573BF-DEE3-4AE6-AE89-1802F213D88A}" type="sibTrans" cxnId="{4B34761C-7252-47D0-80DB-B2156FAFB70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91616C-3433-43EA-BD58-4692E5A0C747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分销平台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114EA9FA-B942-45D7-8613-788F491E4F77}" type="parTrans" cxnId="{640C671F-0701-43CE-998C-1EA11FF2D11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5BAB8B0-EA25-492B-A33E-426EFF24887F}" type="sibTrans" cxnId="{640C671F-0701-43CE-998C-1EA11FF2D118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31F1513F-B4B7-4833-8FD3-9B3DBCEA0E7A}" type="pres">
      <dgm:prSet presAssocID="{5E4C8CAD-3A82-45D4-9425-47A82F9FA88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F3689EC-5207-428F-BC81-EA3DE86B8695}" type="pres">
      <dgm:prSet presAssocID="{9F1E0258-97E6-41E7-BF99-95307812E94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C1722D-961A-438F-BA9C-938A8BFC7792}" type="pres">
      <dgm:prSet presAssocID="{9F1E0258-97E6-41E7-BF99-95307812E945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9BD8D3A1-1737-401E-B9D8-138DBF850E2D}" type="pres">
      <dgm:prSet presAssocID="{9F1E0258-97E6-41E7-BF99-95307812E945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F9B02ED5-46EE-4F4D-AD0C-07E7C9D73026}" type="pres">
      <dgm:prSet presAssocID="{028A9845-F9B9-4476-B755-10AE6216F8F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2BC658-81FB-4319-BA0D-07A61022A3C5}" type="pres">
      <dgm:prSet presAssocID="{028A9845-F9B9-4476-B755-10AE6216F8FE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229BCFC7-AD9B-47CE-9679-E9913F830DC7}" type="pres">
      <dgm:prSet presAssocID="{028A9845-F9B9-4476-B755-10AE6216F8FE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044D9E73-426B-47D0-AF0D-A76E1B0527CF}" type="pres">
      <dgm:prSet presAssocID="{8491616C-3433-43EA-BD58-4692E5A0C747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909B33BF-539F-4419-8B39-AF29DB6D18A3}" type="pres">
      <dgm:prSet presAssocID="{8491616C-3433-43EA-BD58-4692E5A0C747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6D8D0F-E72C-42A0-A902-F02EDB62B07B}" type="pres">
      <dgm:prSet presAssocID="{8491616C-3433-43EA-BD58-4692E5A0C747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8D82F956-03F4-454B-8725-942B6F9CC308}" type="pres">
      <dgm:prSet presAssocID="{8491616C-3433-43EA-BD58-4692E5A0C747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6B8A387-E165-4665-9186-58FE54D95344}" type="pres">
      <dgm:prSet presAssocID="{EC400AE3-626B-45A5-A66D-FB2802B71701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9FD1F9DD-9ABE-4460-8EE5-A4619A084AF6}" type="pres">
      <dgm:prSet presAssocID="{0D3573BF-DEE3-4AE6-AE89-1802F213D88A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BE977CF2-F1E9-48A9-B8D5-83BB077B58B3}" type="pres">
      <dgm:prSet presAssocID="{45BAB8B0-EA25-492B-A33E-426EFF24887F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B34761C-7252-47D0-80DB-B2156FAFB70B}" srcId="{5E4C8CAD-3A82-45D4-9425-47A82F9FA88F}" destId="{028A9845-F9B9-4476-B755-10AE6216F8FE}" srcOrd="1" destOrd="0" parTransId="{A84DF6AF-F6CB-468D-8A23-A718AAC88DCF}" sibTransId="{0D3573BF-DEE3-4AE6-AE89-1802F213D88A}"/>
    <dgm:cxn modelId="{118D155C-1BA3-4658-9363-1CDDBF124B40}" type="presOf" srcId="{028A9845-F9B9-4476-B755-10AE6216F8FE}" destId="{F9B02ED5-46EE-4F4D-AD0C-07E7C9D73026}" srcOrd="0" destOrd="0" presId="urn:microsoft.com/office/officeart/2005/8/layout/gear1"/>
    <dgm:cxn modelId="{F9B5E899-F850-4B97-BC8E-135018BBF7BE}" type="presOf" srcId="{028A9845-F9B9-4476-B755-10AE6216F8FE}" destId="{7B2BC658-81FB-4319-BA0D-07A61022A3C5}" srcOrd="1" destOrd="0" presId="urn:microsoft.com/office/officeart/2005/8/layout/gear1"/>
    <dgm:cxn modelId="{3F92DA48-A1ED-4C79-897F-E37F3B240A7A}" type="presOf" srcId="{0D3573BF-DEE3-4AE6-AE89-1802F213D88A}" destId="{9FD1F9DD-9ABE-4460-8EE5-A4619A084AF6}" srcOrd="0" destOrd="0" presId="urn:microsoft.com/office/officeart/2005/8/layout/gear1"/>
    <dgm:cxn modelId="{9D312B84-17E9-4625-8828-FD7034D63E9D}" type="presOf" srcId="{45BAB8B0-EA25-492B-A33E-426EFF24887F}" destId="{BE977CF2-F1E9-48A9-B8D5-83BB077B58B3}" srcOrd="0" destOrd="0" presId="urn:microsoft.com/office/officeart/2005/8/layout/gear1"/>
    <dgm:cxn modelId="{9885E1FA-E3A1-414A-B5E5-2B9299BA8F50}" type="presOf" srcId="{028A9845-F9B9-4476-B755-10AE6216F8FE}" destId="{229BCFC7-AD9B-47CE-9679-E9913F830DC7}" srcOrd="2" destOrd="0" presId="urn:microsoft.com/office/officeart/2005/8/layout/gear1"/>
    <dgm:cxn modelId="{640C671F-0701-43CE-998C-1EA11FF2D118}" srcId="{5E4C8CAD-3A82-45D4-9425-47A82F9FA88F}" destId="{8491616C-3433-43EA-BD58-4692E5A0C747}" srcOrd="2" destOrd="0" parTransId="{114EA9FA-B942-45D7-8613-788F491E4F77}" sibTransId="{45BAB8B0-EA25-492B-A33E-426EFF24887F}"/>
    <dgm:cxn modelId="{ED9ADCEA-E850-4F49-820B-BBA2FA4BBB34}" type="presOf" srcId="{9F1E0258-97E6-41E7-BF99-95307812E945}" destId="{73C1722D-961A-438F-BA9C-938A8BFC7792}" srcOrd="1" destOrd="0" presId="urn:microsoft.com/office/officeart/2005/8/layout/gear1"/>
    <dgm:cxn modelId="{DDE95DE1-4680-4919-8770-53C61A14F54B}" type="presOf" srcId="{8491616C-3433-43EA-BD58-4692E5A0C747}" destId="{E96D8D0F-E72C-42A0-A902-F02EDB62B07B}" srcOrd="2" destOrd="0" presId="urn:microsoft.com/office/officeart/2005/8/layout/gear1"/>
    <dgm:cxn modelId="{ACDD97D6-6F7E-47F7-84E9-591D4A2C118B}" srcId="{5E4C8CAD-3A82-45D4-9425-47A82F9FA88F}" destId="{9F1E0258-97E6-41E7-BF99-95307812E945}" srcOrd="0" destOrd="0" parTransId="{94409840-3478-4F02-B8BC-A2D437B116D8}" sibTransId="{EC400AE3-626B-45A5-A66D-FB2802B71701}"/>
    <dgm:cxn modelId="{3E9EA80C-25BC-4DBA-803C-B3364D186A19}" type="presOf" srcId="{5E4C8CAD-3A82-45D4-9425-47A82F9FA88F}" destId="{31F1513F-B4B7-4833-8FD3-9B3DBCEA0E7A}" srcOrd="0" destOrd="0" presId="urn:microsoft.com/office/officeart/2005/8/layout/gear1"/>
    <dgm:cxn modelId="{6D48A5D7-06A6-4249-ADB8-0925CADB4CAC}" type="presOf" srcId="{8491616C-3433-43EA-BD58-4692E5A0C747}" destId="{8D82F956-03F4-454B-8725-942B6F9CC308}" srcOrd="3" destOrd="0" presId="urn:microsoft.com/office/officeart/2005/8/layout/gear1"/>
    <dgm:cxn modelId="{1571FA21-2220-4990-91D1-7FE2703315B5}" type="presOf" srcId="{8491616C-3433-43EA-BD58-4692E5A0C747}" destId="{044D9E73-426B-47D0-AF0D-A76E1B0527CF}" srcOrd="0" destOrd="0" presId="urn:microsoft.com/office/officeart/2005/8/layout/gear1"/>
    <dgm:cxn modelId="{C5A22382-D2CE-4CE0-8CB3-F7D739F8097A}" type="presOf" srcId="{9F1E0258-97E6-41E7-BF99-95307812E945}" destId="{7F3689EC-5207-428F-BC81-EA3DE86B8695}" srcOrd="0" destOrd="0" presId="urn:microsoft.com/office/officeart/2005/8/layout/gear1"/>
    <dgm:cxn modelId="{433A4B11-1079-419B-9976-29240998BDF9}" type="presOf" srcId="{8491616C-3433-43EA-BD58-4692E5A0C747}" destId="{909B33BF-539F-4419-8B39-AF29DB6D18A3}" srcOrd="1" destOrd="0" presId="urn:microsoft.com/office/officeart/2005/8/layout/gear1"/>
    <dgm:cxn modelId="{0543A73C-AF99-41CF-8005-E9423F0FCDB9}" type="presOf" srcId="{9F1E0258-97E6-41E7-BF99-95307812E945}" destId="{9BD8D3A1-1737-401E-B9D8-138DBF850E2D}" srcOrd="2" destOrd="0" presId="urn:microsoft.com/office/officeart/2005/8/layout/gear1"/>
    <dgm:cxn modelId="{F630FD01-9F2B-4FF6-8F08-DC0B572729BE}" type="presOf" srcId="{EC400AE3-626B-45A5-A66D-FB2802B71701}" destId="{76B8A387-E165-4665-9186-58FE54D95344}" srcOrd="0" destOrd="0" presId="urn:microsoft.com/office/officeart/2005/8/layout/gear1"/>
    <dgm:cxn modelId="{81100EF6-620B-4B24-A2AE-E43840C1D8EB}" type="presParOf" srcId="{31F1513F-B4B7-4833-8FD3-9B3DBCEA0E7A}" destId="{7F3689EC-5207-428F-BC81-EA3DE86B8695}" srcOrd="0" destOrd="0" presId="urn:microsoft.com/office/officeart/2005/8/layout/gear1"/>
    <dgm:cxn modelId="{F6EC9AC3-CB8A-4A02-9D2A-154192272C21}" type="presParOf" srcId="{31F1513F-B4B7-4833-8FD3-9B3DBCEA0E7A}" destId="{73C1722D-961A-438F-BA9C-938A8BFC7792}" srcOrd="1" destOrd="0" presId="urn:microsoft.com/office/officeart/2005/8/layout/gear1"/>
    <dgm:cxn modelId="{EF6E3421-33FA-4D58-8523-2E516E84F7DE}" type="presParOf" srcId="{31F1513F-B4B7-4833-8FD3-9B3DBCEA0E7A}" destId="{9BD8D3A1-1737-401E-B9D8-138DBF850E2D}" srcOrd="2" destOrd="0" presId="urn:microsoft.com/office/officeart/2005/8/layout/gear1"/>
    <dgm:cxn modelId="{9A2D0F34-F2C5-46E6-9E89-1B5D0AB18AAC}" type="presParOf" srcId="{31F1513F-B4B7-4833-8FD3-9B3DBCEA0E7A}" destId="{F9B02ED5-46EE-4F4D-AD0C-07E7C9D73026}" srcOrd="3" destOrd="0" presId="urn:microsoft.com/office/officeart/2005/8/layout/gear1"/>
    <dgm:cxn modelId="{1D7E9A77-45D9-4AF0-A348-BB209B090180}" type="presParOf" srcId="{31F1513F-B4B7-4833-8FD3-9B3DBCEA0E7A}" destId="{7B2BC658-81FB-4319-BA0D-07A61022A3C5}" srcOrd="4" destOrd="0" presId="urn:microsoft.com/office/officeart/2005/8/layout/gear1"/>
    <dgm:cxn modelId="{2188931E-BF11-48AE-AA9E-137F91589374}" type="presParOf" srcId="{31F1513F-B4B7-4833-8FD3-9B3DBCEA0E7A}" destId="{229BCFC7-AD9B-47CE-9679-E9913F830DC7}" srcOrd="5" destOrd="0" presId="urn:microsoft.com/office/officeart/2005/8/layout/gear1"/>
    <dgm:cxn modelId="{D0E90E1B-D11A-40A1-8F18-E67FBABCD66B}" type="presParOf" srcId="{31F1513F-B4B7-4833-8FD3-9B3DBCEA0E7A}" destId="{044D9E73-426B-47D0-AF0D-A76E1B0527CF}" srcOrd="6" destOrd="0" presId="urn:microsoft.com/office/officeart/2005/8/layout/gear1"/>
    <dgm:cxn modelId="{9E603C10-7635-4311-9947-C268293DC9AB}" type="presParOf" srcId="{31F1513F-B4B7-4833-8FD3-9B3DBCEA0E7A}" destId="{909B33BF-539F-4419-8B39-AF29DB6D18A3}" srcOrd="7" destOrd="0" presId="urn:microsoft.com/office/officeart/2005/8/layout/gear1"/>
    <dgm:cxn modelId="{93C0A0A2-366C-4D44-8545-E8326CA659D8}" type="presParOf" srcId="{31F1513F-B4B7-4833-8FD3-9B3DBCEA0E7A}" destId="{E96D8D0F-E72C-42A0-A902-F02EDB62B07B}" srcOrd="8" destOrd="0" presId="urn:microsoft.com/office/officeart/2005/8/layout/gear1"/>
    <dgm:cxn modelId="{0E4D9B49-5805-4343-9739-25E9D92CBA72}" type="presParOf" srcId="{31F1513F-B4B7-4833-8FD3-9B3DBCEA0E7A}" destId="{8D82F956-03F4-454B-8725-942B6F9CC308}" srcOrd="9" destOrd="0" presId="urn:microsoft.com/office/officeart/2005/8/layout/gear1"/>
    <dgm:cxn modelId="{47C78AEF-6C5E-4410-9CCB-67F98B4BFE8A}" type="presParOf" srcId="{31F1513F-B4B7-4833-8FD3-9B3DBCEA0E7A}" destId="{76B8A387-E165-4665-9186-58FE54D95344}" srcOrd="10" destOrd="0" presId="urn:microsoft.com/office/officeart/2005/8/layout/gear1"/>
    <dgm:cxn modelId="{6B830B17-1B74-425D-AEEF-51D3C0F13AA1}" type="presParOf" srcId="{31F1513F-B4B7-4833-8FD3-9B3DBCEA0E7A}" destId="{9FD1F9DD-9ABE-4460-8EE5-A4619A084AF6}" srcOrd="11" destOrd="0" presId="urn:microsoft.com/office/officeart/2005/8/layout/gear1"/>
    <dgm:cxn modelId="{762772AB-89FB-402F-9DB5-B5B78BC1C308}" type="presParOf" srcId="{31F1513F-B4B7-4833-8FD3-9B3DBCEA0E7A}" destId="{BE977CF2-F1E9-48A9-B8D5-83BB077B58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F03DCB-69D2-41C6-B7E9-6A3DF961FFDB}" type="doc">
      <dgm:prSet loTypeId="urn:microsoft.com/office/officeart/2005/8/layout/cycle4#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CF339BA-3CDB-4C01-94BE-BF15708FE01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内容</a:t>
          </a:r>
          <a:endParaRPr lang="en-US" altLang="zh-CN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78A7763-08EA-443D-9858-DA33E0443577}" type="parTrans" cxnId="{6E5E084D-14A6-41B7-9F19-49D0B002835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7CBFC2E-86CA-4DF9-B1BE-C8146B7AE6CF}" type="sibTrans" cxnId="{6E5E084D-14A6-41B7-9F19-49D0B002835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BCC8670-2073-4F01-8BC3-896F42EDAD9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书评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7BAFE53-A066-40A0-9391-74F0D58DF783}" type="parTrans" cxnId="{E3DFA950-2DB5-4581-A1D1-BF0D55EE891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FBF3D5D-C5E4-4ED6-8804-FF92A0F25584}" type="sibTrans" cxnId="{E3DFA950-2DB5-4581-A1D1-BF0D55EE891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FC85A49-88C6-4CE9-8EFC-4471C4FED38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社区</a:t>
          </a:r>
          <a:endParaRPr lang="en-US" altLang="zh-CN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C4E6922-34AC-42C8-85BD-FDF75D574499}" type="parTrans" cxnId="{DA1DA837-5D8C-4616-98D8-1B9C4870959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AE03319-38B1-403B-A293-701937577B4C}" type="sibTrans" cxnId="{DA1DA837-5D8C-4616-98D8-1B9C4870959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6F7AC45-AFA8-4A13-84B5-37DAF1927DA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作者星球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7696DA9A-CF97-4645-AC1A-EA2714C888A9}" type="parTrans" cxnId="{22E96462-2963-47AA-8F3E-18FBEA254CB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444E66A-889F-4535-A8EC-42CBD3A4D5CA}" type="sibTrans" cxnId="{22E96462-2963-47AA-8F3E-18FBEA254CB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E784101-6905-4BD3-9EB9-DFE65D1296F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游戏类互动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8B04FFD-4B8F-4457-B0BD-CC1554E15787}" type="parTrans" cxnId="{06AF488C-B2E7-4854-BEC5-BC43932F39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65A5AC1-B435-4F5E-B9CE-D3A8C255AB61}" type="sibTrans" cxnId="{06AF488C-B2E7-4854-BEC5-BC43932F39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2A74657-5EFD-4EB8-9615-9EADA154F253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 红包悬赏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83FE588A-3725-4C3E-B2A5-4DA35187D009}" type="parTrans" cxnId="{403C01C5-D3ED-4F32-9782-2F9D4935200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608D10C-2AE9-48C5-ACB2-14CCD5532AE5}" type="sibTrans" cxnId="{403C01C5-D3ED-4F32-9782-2F9D4935200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513D70E-95D6-46C2-955D-12BC569635A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道具</a:t>
          </a:r>
          <a:endParaRPr lang="en-US" altLang="zh-CN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E53FB32-7E49-42C7-B2CE-A01CBFFAF8F6}" type="parTrans" cxnId="{8778D7EF-93C7-4065-9A21-CA5315ADC78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05FFDB7-FFBB-4337-8E8E-2B0E486A0BD1}" type="sibTrans" cxnId="{8778D7EF-93C7-4065-9A21-CA5315ADC78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DF92672-D8E2-4E3D-B0BE-2A1469ECAEB0}">
      <dgm:prSet phldrT="[文本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月票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3E0AAE98-0A3C-412E-AA65-DF565A6F54F8}" type="parTrans" cxnId="{1661B31E-017C-4402-B250-A10F7F67D6A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2390ABB-B404-4C0C-9566-D4F6D90024D4}" type="sibTrans" cxnId="{1661B31E-017C-4402-B250-A10F7F67D6A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2438D91-19E6-4262-A423-7FD8B27F259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精华帖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65113FB-B7DE-40C5-85B5-F1359E5B60A9}" type="parTrans" cxnId="{EE4A8522-2AD3-48EA-B340-19C6C727447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D5713C1-1340-49EA-AA02-20C9EC265179}" type="sibTrans" cxnId="{EE4A8522-2AD3-48EA-B340-19C6C727447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4B032FB-5893-4F15-ABE7-8B31048C0A2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找书、问答、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ADD15308-D2D2-4E66-A716-61966099799E}" type="parTrans" cxnId="{5F3E10B8-30A1-49C3-9EAB-13F1621B318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016B6D4-5156-4685-9E6D-C484732C80DA}" type="sibTrans" cxnId="{5F3E10B8-30A1-49C3-9EAB-13F1621B318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893748A-63F9-46C4-BCBC-2ED11514EE8E}">
      <dgm:prSet phldrT="[文本]" custT="1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9C9507D4-1C95-47FB-9924-1BE3228917BB}" type="parTrans" cxnId="{E4AEA763-01C7-4D43-B0EC-636959A605C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46C0BB5-7E0C-47B0-8172-6D2759FDD465}" type="sibTrans" cxnId="{E4AEA763-01C7-4D43-B0EC-636959A605C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DC7ADF-8AE7-4B4B-B7B2-6378B65F3288}">
      <dgm:prSet phldrT="[文本]" custT="1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A2F9368-0143-4662-B4F7-C33C400B6048}" type="parTrans" cxnId="{6D9CB40E-74E7-491F-BB07-75394527DAA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0FE6145-1987-40D7-8136-47B69A478617}" type="sibTrans" cxnId="{6D9CB40E-74E7-491F-BB07-75394527DAA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6FFCD87-1A48-4647-8F7A-1ABDEB8BD67D}">
      <dgm:prSet phldrT="[文本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推荐票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E6688325-45D4-4C5A-BC2F-2CE6BC82A280}" type="parTrans" cxnId="{C1B4E9A2-D710-4B84-9D80-9CAE050883E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7E0E6F6-58AB-41A8-890F-1735C7772A48}" type="sibTrans" cxnId="{C1B4E9A2-D710-4B84-9D80-9CAE050883E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EDA2173-A693-48C0-B2B2-82DA0F1D2393}">
      <dgm:prSet phldrT="[文本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红包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5A7BD0D5-6EE6-4DD6-B425-DC4132E10C46}" type="parTrans" cxnId="{2822E5DD-8062-43AD-A682-E902D2201EF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AFE4687-E699-45F0-A419-51A0C382A2C9}" type="sibTrans" cxnId="{2822E5DD-8062-43AD-A682-E902D2201EF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B1005B2-E3A0-471F-AFEC-00FC8D20511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作品星球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362B676C-E61F-4C33-9D2B-8FCB18D89654}" type="parTrans" cxnId="{9897CAFF-4078-4426-B28B-8ECDB30EC15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7315F26-2FD9-45E1-84F8-741820251122}" type="sibTrans" cxnId="{9897CAFF-4078-4426-B28B-8ECDB30EC15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E7C94C6-8656-47E8-9515-41A41223B957}">
      <dgm:prSet phldrT="[文本]" custT="1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1642FAD-BA33-46F5-9FE3-17FF43B806C2}" type="parTrans" cxnId="{2CBC9ECD-6B40-42AB-A547-2C41334D0F8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8F741C5-D5AE-4022-842E-4495FACECC0D}" type="sibTrans" cxnId="{2CBC9ECD-6B40-42AB-A547-2C41334D0F8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3AEE3B7-DAB2-4B90-A013-943FC82FA03D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单本书任务体系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908E799D-D37F-4EDE-961A-9C2182AD4021}" type="parTrans" cxnId="{2369E0F2-B87E-4B30-8AD8-7F1A97533A9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51565FF-6AEE-40D2-BD82-A91EBF122B7E}" type="sibTrans" cxnId="{2369E0F2-B87E-4B30-8AD8-7F1A97533A9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34A6D39-9C7D-4B83-95A0-263FBA438991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卡牌游戏等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2C575E3A-4CEF-4BFE-B727-570C9E413378}" type="parTrans" cxnId="{10003D7C-67B2-42EE-9B02-A9C1DE03023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613AD17-E095-4136-8149-4A8C3489DC1D}" type="sibTrans" cxnId="{10003D7C-67B2-42EE-9B02-A9C1DE03023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84E69A5-4044-4D6D-AAA2-5D0D4F98226D}">
      <dgm:prSet phldrT="[文本]" custT="1"/>
      <dgm:spPr/>
      <dgm:t>
        <a:bodyPr/>
        <a:lstStyle/>
        <a:p>
          <a:pPr algn="l"/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盖章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0C107C78-4D66-4D41-A611-0586A25A60FF}" type="parTrans" cxnId="{69F1985B-88DD-4C4E-B000-A24E1C528EA7}">
      <dgm:prSet/>
      <dgm:spPr/>
      <dgm:t>
        <a:bodyPr/>
        <a:lstStyle/>
        <a:p>
          <a:endParaRPr lang="zh-CN" altLang="en-US"/>
        </a:p>
      </dgm:t>
    </dgm:pt>
    <dgm:pt modelId="{58D1003B-08B5-4713-BA6D-96045F347534}" type="sibTrans" cxnId="{69F1985B-88DD-4C4E-B000-A24E1C528EA7}">
      <dgm:prSet/>
      <dgm:spPr/>
      <dgm:t>
        <a:bodyPr/>
        <a:lstStyle/>
        <a:p>
          <a:endParaRPr lang="zh-CN" altLang="en-US"/>
        </a:p>
      </dgm:t>
    </dgm:pt>
    <dgm:pt modelId="{3AF50DE5-37CC-49FA-B90C-FC492D8812D3}" type="pres">
      <dgm:prSet presAssocID="{ADF03DCB-69D2-41C6-B7E9-6A3DF961FFD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17C4C7-4BCD-4DA4-BC63-E9DDCB0A2F59}" type="pres">
      <dgm:prSet presAssocID="{ADF03DCB-69D2-41C6-B7E9-6A3DF961FFDB}" presName="children" presStyleCnt="0"/>
      <dgm:spPr/>
    </dgm:pt>
    <dgm:pt modelId="{F8AC8EEF-46B5-4DC7-B2DC-CD74C15F821B}" type="pres">
      <dgm:prSet presAssocID="{ADF03DCB-69D2-41C6-B7E9-6A3DF961FFDB}" presName="child1group" presStyleCnt="0"/>
      <dgm:spPr/>
    </dgm:pt>
    <dgm:pt modelId="{030DB9F9-123D-4024-A066-FBFB26E3752E}" type="pres">
      <dgm:prSet presAssocID="{ADF03DCB-69D2-41C6-B7E9-6A3DF961FFDB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F62C9780-4A27-4D95-BBB8-5CEAAA5A51D2}" type="pres">
      <dgm:prSet presAssocID="{ADF03DCB-69D2-41C6-B7E9-6A3DF961FFD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C9F1EC-B37B-4BC2-9DF4-01B3055DEFF4}" type="pres">
      <dgm:prSet presAssocID="{ADF03DCB-69D2-41C6-B7E9-6A3DF961FFDB}" presName="child2group" presStyleCnt="0"/>
      <dgm:spPr/>
    </dgm:pt>
    <dgm:pt modelId="{5273E558-221F-4A77-A096-08142DF92881}" type="pres">
      <dgm:prSet presAssocID="{ADF03DCB-69D2-41C6-B7E9-6A3DF961FFDB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7D210A74-95E6-409D-809A-31012E0C5121}" type="pres">
      <dgm:prSet presAssocID="{ADF03DCB-69D2-41C6-B7E9-6A3DF961FFDB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586312-C172-455A-A593-7C43AA7A89C3}" type="pres">
      <dgm:prSet presAssocID="{ADF03DCB-69D2-41C6-B7E9-6A3DF961FFDB}" presName="child3group" presStyleCnt="0"/>
      <dgm:spPr/>
    </dgm:pt>
    <dgm:pt modelId="{D7B2AD2C-BBBB-4B0C-A11D-CB217D9A076C}" type="pres">
      <dgm:prSet presAssocID="{ADF03DCB-69D2-41C6-B7E9-6A3DF961FFDB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16AF35C9-6433-473F-A41C-B1B0007078A1}" type="pres">
      <dgm:prSet presAssocID="{ADF03DCB-69D2-41C6-B7E9-6A3DF961FFDB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4D3C84-195E-4208-A713-62AB693AAF8A}" type="pres">
      <dgm:prSet presAssocID="{ADF03DCB-69D2-41C6-B7E9-6A3DF961FFDB}" presName="child4group" presStyleCnt="0"/>
      <dgm:spPr/>
    </dgm:pt>
    <dgm:pt modelId="{C36ED132-494F-4961-8182-DD7670BB4EA2}" type="pres">
      <dgm:prSet presAssocID="{ADF03DCB-69D2-41C6-B7E9-6A3DF961FFDB}" presName="child4" presStyleLbl="bgAcc1" presStyleIdx="3" presStyleCnt="4" custLinFactNeighborX="-5774" custLinFactNeighborY="2228"/>
      <dgm:spPr/>
      <dgm:t>
        <a:bodyPr/>
        <a:lstStyle/>
        <a:p>
          <a:endParaRPr lang="zh-CN" altLang="en-US"/>
        </a:p>
      </dgm:t>
    </dgm:pt>
    <dgm:pt modelId="{293BDED2-163C-4DA5-B571-6B6BF8E18525}" type="pres">
      <dgm:prSet presAssocID="{ADF03DCB-69D2-41C6-B7E9-6A3DF961FFD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B6BBAF-015F-463C-9CEA-38C8B5006FED}" type="pres">
      <dgm:prSet presAssocID="{ADF03DCB-69D2-41C6-B7E9-6A3DF961FFDB}" presName="childPlaceholder" presStyleCnt="0"/>
      <dgm:spPr/>
    </dgm:pt>
    <dgm:pt modelId="{39748FC8-9291-46E2-8EB5-D2869D7954CD}" type="pres">
      <dgm:prSet presAssocID="{ADF03DCB-69D2-41C6-B7E9-6A3DF961FFDB}" presName="circle" presStyleCnt="0"/>
      <dgm:spPr/>
    </dgm:pt>
    <dgm:pt modelId="{A1610839-BADB-49CF-B10C-06D7464DF23B}" type="pres">
      <dgm:prSet presAssocID="{ADF03DCB-69D2-41C6-B7E9-6A3DF961FFDB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0FAE7F-209E-447A-B78E-DDB662AD391C}" type="pres">
      <dgm:prSet presAssocID="{ADF03DCB-69D2-41C6-B7E9-6A3DF961FFDB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521FE1-077D-40BD-A857-B80F854323DE}" type="pres">
      <dgm:prSet presAssocID="{ADF03DCB-69D2-41C6-B7E9-6A3DF961FFDB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82A82A-C151-4B74-843D-ED5BA92D46A5}" type="pres">
      <dgm:prSet presAssocID="{ADF03DCB-69D2-41C6-B7E9-6A3DF961FFDB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9DD157-C175-42E0-9CA5-4825E070F44A}" type="pres">
      <dgm:prSet presAssocID="{ADF03DCB-69D2-41C6-B7E9-6A3DF961FFDB}" presName="quadrantPlaceholder" presStyleCnt="0"/>
      <dgm:spPr/>
    </dgm:pt>
    <dgm:pt modelId="{505B84D8-E249-4F8A-A431-89C8B908B4D3}" type="pres">
      <dgm:prSet presAssocID="{ADF03DCB-69D2-41C6-B7E9-6A3DF961FFDB}" presName="center1" presStyleLbl="fgShp" presStyleIdx="0" presStyleCnt="2"/>
      <dgm:spPr/>
    </dgm:pt>
    <dgm:pt modelId="{0983DB54-8F58-4C28-8099-A914EF753888}" type="pres">
      <dgm:prSet presAssocID="{ADF03DCB-69D2-41C6-B7E9-6A3DF961FFDB}" presName="center2" presStyleLbl="fgShp" presStyleIdx="1" presStyleCnt="2"/>
      <dgm:spPr/>
    </dgm:pt>
  </dgm:ptLst>
  <dgm:cxnLst>
    <dgm:cxn modelId="{85AC7556-E187-4F3D-B13C-5E433AC2651A}" type="presOf" srcId="{B2A74657-5EFD-4EB8-9615-9EADA154F253}" destId="{16AF35C9-6433-473F-A41C-B1B0007078A1}" srcOrd="1" destOrd="0" presId="urn:microsoft.com/office/officeart/2005/8/layout/cycle4#1"/>
    <dgm:cxn modelId="{627F8842-FCEF-4207-AA85-35529126AF42}" type="presOf" srcId="{B2438D91-19E6-4262-A423-7FD8B27F2594}" destId="{030DB9F9-123D-4024-A066-FBFB26E3752E}" srcOrd="0" destOrd="1" presId="urn:microsoft.com/office/officeart/2005/8/layout/cycle4#1"/>
    <dgm:cxn modelId="{06AF488C-B2E7-4854-BEC5-BC43932F3911}" srcId="{ADF03DCB-69D2-41C6-B7E9-6A3DF961FFDB}" destId="{8E784101-6905-4BD3-9EB9-DFE65D1296F6}" srcOrd="2" destOrd="0" parTransId="{88B04FFD-4B8F-4457-B0BD-CC1554E15787}" sibTransId="{665A5AC1-B435-4F5E-B9CE-D3A8C255AB61}"/>
    <dgm:cxn modelId="{F7BDA850-D5A3-4C12-BBCB-690AD34A836A}" type="presOf" srcId="{8E784101-6905-4BD3-9EB9-DFE65D1296F6}" destId="{92521FE1-077D-40BD-A857-B80F854323DE}" srcOrd="0" destOrd="0" presId="urn:microsoft.com/office/officeart/2005/8/layout/cycle4#1"/>
    <dgm:cxn modelId="{E9C6A30B-1ABC-444B-9E92-AD56198F71C4}" type="presOf" srcId="{DCF339BA-3CDB-4C01-94BE-BF15708FE013}" destId="{A1610839-BADB-49CF-B10C-06D7464DF23B}" srcOrd="0" destOrd="0" presId="urn:microsoft.com/office/officeart/2005/8/layout/cycle4#1"/>
    <dgm:cxn modelId="{7DDB0F2C-6F1F-43B4-91EB-7F8556CCD295}" type="presOf" srcId="{B3AEE3B7-DAB2-4B90-A013-943FC82FA03D}" destId="{D7B2AD2C-BBBB-4B0C-A11D-CB217D9A076C}" srcOrd="0" destOrd="1" presId="urn:microsoft.com/office/officeart/2005/8/layout/cycle4#1"/>
    <dgm:cxn modelId="{A373940D-644E-443E-80D6-79A443F55573}" type="presOf" srcId="{5893748A-63F9-46C4-BCBC-2ED11514EE8E}" destId="{030DB9F9-123D-4024-A066-FBFB26E3752E}" srcOrd="0" destOrd="3" presId="urn:microsoft.com/office/officeart/2005/8/layout/cycle4#1"/>
    <dgm:cxn modelId="{466F1F1A-7BC0-4C9D-BC0E-E1FBE457C036}" type="presOf" srcId="{8FC85A49-88C6-4CE9-8EFC-4471C4FED38D}" destId="{7D0FAE7F-209E-447A-B78E-DDB662AD391C}" srcOrd="0" destOrd="0" presId="urn:microsoft.com/office/officeart/2005/8/layout/cycle4#1"/>
    <dgm:cxn modelId="{1D05CA39-1BF1-45F7-9A50-57B49E6D158C}" type="presOf" srcId="{4EDA2173-A693-48C0-B2B2-82DA0F1D2393}" destId="{C36ED132-494F-4961-8182-DD7670BB4EA2}" srcOrd="0" destOrd="2" presId="urn:microsoft.com/office/officeart/2005/8/layout/cycle4#1"/>
    <dgm:cxn modelId="{5F3E10B8-30A1-49C3-9EAB-13F1621B318F}" srcId="{DCF339BA-3CDB-4C01-94BE-BF15708FE013}" destId="{B4B032FB-5893-4F15-ABE7-8B31048C0A20}" srcOrd="2" destOrd="0" parTransId="{ADD15308-D2D2-4E66-A716-61966099799E}" sibTransId="{E016B6D4-5156-4685-9E6D-C484732C80DA}"/>
    <dgm:cxn modelId="{DA1DA837-5D8C-4616-98D8-1B9C48709591}" srcId="{ADF03DCB-69D2-41C6-B7E9-6A3DF961FFDB}" destId="{8FC85A49-88C6-4CE9-8EFC-4471C4FED38D}" srcOrd="1" destOrd="0" parTransId="{3C4E6922-34AC-42C8-85BD-FDF75D574499}" sibTransId="{3AE03319-38B1-403B-A293-701937577B4C}"/>
    <dgm:cxn modelId="{674CD5F6-F7AC-4BCC-B373-0AC02F977289}" type="presOf" srcId="{084E69A5-4044-4D6D-AAA2-5D0D4F98226D}" destId="{C36ED132-494F-4961-8182-DD7670BB4EA2}" srcOrd="0" destOrd="3" presId="urn:microsoft.com/office/officeart/2005/8/layout/cycle4#1"/>
    <dgm:cxn modelId="{5CA7C0D0-1626-43D4-B4FE-D257192CE3BB}" type="presOf" srcId="{7B1005B2-E3A0-471F-AFEC-00FC8D20511A}" destId="{5273E558-221F-4A77-A096-08142DF92881}" srcOrd="0" destOrd="1" presId="urn:microsoft.com/office/officeart/2005/8/layout/cycle4#1"/>
    <dgm:cxn modelId="{1196D054-99B4-42AC-A633-57119ECF94CA}" type="presOf" srcId="{5893748A-63F9-46C4-BCBC-2ED11514EE8E}" destId="{F62C9780-4A27-4D95-BBB8-5CEAAA5A51D2}" srcOrd="1" destOrd="3" presId="urn:microsoft.com/office/officeart/2005/8/layout/cycle4#1"/>
    <dgm:cxn modelId="{4CA6F586-9B12-454C-9CB6-26F8D8F77D28}" type="presOf" srcId="{B3AEE3B7-DAB2-4B90-A013-943FC82FA03D}" destId="{16AF35C9-6433-473F-A41C-B1B0007078A1}" srcOrd="1" destOrd="1" presId="urn:microsoft.com/office/officeart/2005/8/layout/cycle4#1"/>
    <dgm:cxn modelId="{EE4A8522-2AD3-48EA-B340-19C6C7274475}" srcId="{DCF339BA-3CDB-4C01-94BE-BF15708FE013}" destId="{B2438D91-19E6-4262-A423-7FD8B27F2594}" srcOrd="1" destOrd="0" parTransId="{F65113FB-B7DE-40C5-85B5-F1359E5B60A9}" sibTransId="{4D5713C1-1340-49EA-AA02-20C9EC265179}"/>
    <dgm:cxn modelId="{589EA685-7378-4EB2-B6FA-BD0BA79D9357}" type="presOf" srcId="{2DF92672-D8E2-4E3D-B0BE-2A1469ECAEB0}" destId="{293BDED2-163C-4DA5-B571-6B6BF8E18525}" srcOrd="1" destOrd="0" presId="urn:microsoft.com/office/officeart/2005/8/layout/cycle4#1"/>
    <dgm:cxn modelId="{22E96462-2963-47AA-8F3E-18FBEA254CBE}" srcId="{8FC85A49-88C6-4CE9-8EFC-4471C4FED38D}" destId="{26F7AC45-AFA8-4A13-84B5-37DAF1927DAE}" srcOrd="0" destOrd="0" parTransId="{7696DA9A-CF97-4645-AC1A-EA2714C888A9}" sibTransId="{4444E66A-889F-4535-A8EC-42CBD3A4D5CA}"/>
    <dgm:cxn modelId="{2CBC9ECD-6B40-42AB-A547-2C41334D0F85}" srcId="{8FC85A49-88C6-4CE9-8EFC-4471C4FED38D}" destId="{CE7C94C6-8656-47E8-9515-41A41223B957}" srcOrd="2" destOrd="0" parTransId="{D1642FAD-BA33-46F5-9FE3-17FF43B806C2}" sibTransId="{98F741C5-D5AE-4022-842E-4495FACECC0D}"/>
    <dgm:cxn modelId="{6D9CB40E-74E7-491F-BB07-75394527DAA2}" srcId="{8FC85A49-88C6-4CE9-8EFC-4471C4FED38D}" destId="{C4DC7ADF-8AE7-4B4B-B7B2-6378B65F3288}" srcOrd="3" destOrd="0" parTransId="{FA2F9368-0143-4662-B4F7-C33C400B6048}" sibTransId="{B0FE6145-1987-40D7-8136-47B69A478617}"/>
    <dgm:cxn modelId="{8778D7EF-93C7-4065-9A21-CA5315ADC78A}" srcId="{ADF03DCB-69D2-41C6-B7E9-6A3DF961FFDB}" destId="{A513D70E-95D6-46C2-955D-12BC569635A4}" srcOrd="3" destOrd="0" parTransId="{DE53FB32-7E49-42C7-B2CE-A01CBFFAF8F6}" sibTransId="{005FFDB7-FFBB-4337-8E8E-2B0E486A0BD1}"/>
    <dgm:cxn modelId="{200D386D-3053-4469-A9C5-D112C8C1C5A7}" type="presOf" srcId="{C4DC7ADF-8AE7-4B4B-B7B2-6378B65F3288}" destId="{7D210A74-95E6-409D-809A-31012E0C5121}" srcOrd="1" destOrd="3" presId="urn:microsoft.com/office/officeart/2005/8/layout/cycle4#1"/>
    <dgm:cxn modelId="{5522721C-BA13-4DBD-BFA7-6A8700235654}" type="presOf" srcId="{2DF92672-D8E2-4E3D-B0BE-2A1469ECAEB0}" destId="{C36ED132-494F-4961-8182-DD7670BB4EA2}" srcOrd="0" destOrd="0" presId="urn:microsoft.com/office/officeart/2005/8/layout/cycle4#1"/>
    <dgm:cxn modelId="{C874371F-5DC5-41A4-8E7F-1CA7F219264C}" type="presOf" srcId="{834A6D39-9C7D-4B83-95A0-263FBA438991}" destId="{16AF35C9-6433-473F-A41C-B1B0007078A1}" srcOrd="1" destOrd="2" presId="urn:microsoft.com/office/officeart/2005/8/layout/cycle4#1"/>
    <dgm:cxn modelId="{367B684B-8889-4AB9-A057-0B73E5401377}" type="presOf" srcId="{B2438D91-19E6-4262-A423-7FD8B27F2594}" destId="{F62C9780-4A27-4D95-BBB8-5CEAAA5A51D2}" srcOrd="1" destOrd="1" presId="urn:microsoft.com/office/officeart/2005/8/layout/cycle4#1"/>
    <dgm:cxn modelId="{9897CAFF-4078-4426-B28B-8ECDB30EC152}" srcId="{8FC85A49-88C6-4CE9-8EFC-4471C4FED38D}" destId="{7B1005B2-E3A0-471F-AFEC-00FC8D20511A}" srcOrd="1" destOrd="0" parTransId="{362B676C-E61F-4C33-9D2B-8FCB18D89654}" sibTransId="{B7315F26-2FD9-45E1-84F8-741820251122}"/>
    <dgm:cxn modelId="{7D671E8F-2E15-4668-9501-17EE8536AFE5}" type="presOf" srcId="{CE7C94C6-8656-47E8-9515-41A41223B957}" destId="{7D210A74-95E6-409D-809A-31012E0C5121}" srcOrd="1" destOrd="2" presId="urn:microsoft.com/office/officeart/2005/8/layout/cycle4#1"/>
    <dgm:cxn modelId="{AF625684-1CE9-4311-ADE9-7C562E284E35}" type="presOf" srcId="{96FFCD87-1A48-4647-8F7A-1ABDEB8BD67D}" destId="{C36ED132-494F-4961-8182-DD7670BB4EA2}" srcOrd="0" destOrd="1" presId="urn:microsoft.com/office/officeart/2005/8/layout/cycle4#1"/>
    <dgm:cxn modelId="{6E5ADA70-4EBD-49B3-AFA0-17DF34CCCB9B}" type="presOf" srcId="{084E69A5-4044-4D6D-AAA2-5D0D4F98226D}" destId="{293BDED2-163C-4DA5-B571-6B6BF8E18525}" srcOrd="1" destOrd="3" presId="urn:microsoft.com/office/officeart/2005/8/layout/cycle4#1"/>
    <dgm:cxn modelId="{EB9F6000-844C-42F2-BF55-00402004419D}" type="presOf" srcId="{7B1005B2-E3A0-471F-AFEC-00FC8D20511A}" destId="{7D210A74-95E6-409D-809A-31012E0C5121}" srcOrd="1" destOrd="1" presId="urn:microsoft.com/office/officeart/2005/8/layout/cycle4#1"/>
    <dgm:cxn modelId="{2BC6F679-2812-40CA-998B-87F094B93310}" type="presOf" srcId="{CBCC8670-2073-4F01-8BC3-896F42EDAD94}" destId="{F62C9780-4A27-4D95-BBB8-5CEAAA5A51D2}" srcOrd="1" destOrd="0" presId="urn:microsoft.com/office/officeart/2005/8/layout/cycle4#1"/>
    <dgm:cxn modelId="{2369E0F2-B87E-4B30-8AD8-7F1A97533A92}" srcId="{8E784101-6905-4BD3-9EB9-DFE65D1296F6}" destId="{B3AEE3B7-DAB2-4B90-A013-943FC82FA03D}" srcOrd="1" destOrd="0" parTransId="{908E799D-D37F-4EDE-961A-9C2182AD4021}" sibTransId="{751565FF-6AEE-40D2-BD82-A91EBF122B7E}"/>
    <dgm:cxn modelId="{05248B35-8234-4AF2-AF73-39BDCBF440EF}" type="presOf" srcId="{CE7C94C6-8656-47E8-9515-41A41223B957}" destId="{5273E558-221F-4A77-A096-08142DF92881}" srcOrd="0" destOrd="2" presId="urn:microsoft.com/office/officeart/2005/8/layout/cycle4#1"/>
    <dgm:cxn modelId="{D41775F9-A888-4FE2-8FAC-43DCAF0683FD}" type="presOf" srcId="{4EDA2173-A693-48C0-B2B2-82DA0F1D2393}" destId="{293BDED2-163C-4DA5-B571-6B6BF8E18525}" srcOrd="1" destOrd="2" presId="urn:microsoft.com/office/officeart/2005/8/layout/cycle4#1"/>
    <dgm:cxn modelId="{BC28F83A-1D3A-4508-BE17-E172444DC7BF}" type="presOf" srcId="{C4DC7ADF-8AE7-4B4B-B7B2-6378B65F3288}" destId="{5273E558-221F-4A77-A096-08142DF92881}" srcOrd="0" destOrd="3" presId="urn:microsoft.com/office/officeart/2005/8/layout/cycle4#1"/>
    <dgm:cxn modelId="{530D079D-ECAD-4320-80BC-7022E18D0F36}" type="presOf" srcId="{CBCC8670-2073-4F01-8BC3-896F42EDAD94}" destId="{030DB9F9-123D-4024-A066-FBFB26E3752E}" srcOrd="0" destOrd="0" presId="urn:microsoft.com/office/officeart/2005/8/layout/cycle4#1"/>
    <dgm:cxn modelId="{815BA399-5CDD-46B1-9DA6-106CF7D168BE}" type="presOf" srcId="{26F7AC45-AFA8-4A13-84B5-37DAF1927DAE}" destId="{5273E558-221F-4A77-A096-08142DF92881}" srcOrd="0" destOrd="0" presId="urn:microsoft.com/office/officeart/2005/8/layout/cycle4#1"/>
    <dgm:cxn modelId="{10003D7C-67B2-42EE-9B02-A9C1DE03023E}" srcId="{8E784101-6905-4BD3-9EB9-DFE65D1296F6}" destId="{834A6D39-9C7D-4B83-95A0-263FBA438991}" srcOrd="2" destOrd="0" parTransId="{2C575E3A-4CEF-4BFE-B727-570C9E413378}" sibTransId="{4613AD17-E095-4136-8149-4A8C3489DC1D}"/>
    <dgm:cxn modelId="{403C01C5-D3ED-4F32-9782-2F9D4935200C}" srcId="{8E784101-6905-4BD3-9EB9-DFE65D1296F6}" destId="{B2A74657-5EFD-4EB8-9615-9EADA154F253}" srcOrd="0" destOrd="0" parTransId="{83FE588A-3725-4C3E-B2A5-4DA35187D009}" sibTransId="{7608D10C-2AE9-48C5-ACB2-14CCD5532AE5}"/>
    <dgm:cxn modelId="{17850E79-78C4-4634-9F85-2068C077F982}" type="presOf" srcId="{96FFCD87-1A48-4647-8F7A-1ABDEB8BD67D}" destId="{293BDED2-163C-4DA5-B571-6B6BF8E18525}" srcOrd="1" destOrd="1" presId="urn:microsoft.com/office/officeart/2005/8/layout/cycle4#1"/>
    <dgm:cxn modelId="{16A8EA7F-45E7-4D4D-9188-B6F70BD0D63B}" type="presOf" srcId="{B4B032FB-5893-4F15-ABE7-8B31048C0A20}" destId="{030DB9F9-123D-4024-A066-FBFB26E3752E}" srcOrd="0" destOrd="2" presId="urn:microsoft.com/office/officeart/2005/8/layout/cycle4#1"/>
    <dgm:cxn modelId="{1661B31E-017C-4402-B250-A10F7F67D6A0}" srcId="{A513D70E-95D6-46C2-955D-12BC569635A4}" destId="{2DF92672-D8E2-4E3D-B0BE-2A1469ECAEB0}" srcOrd="0" destOrd="0" parTransId="{3E0AAE98-0A3C-412E-AA65-DF565A6F54F8}" sibTransId="{72390ABB-B404-4C0C-9566-D4F6D90024D4}"/>
    <dgm:cxn modelId="{6E5E084D-14A6-41B7-9F19-49D0B0028352}" srcId="{ADF03DCB-69D2-41C6-B7E9-6A3DF961FFDB}" destId="{DCF339BA-3CDB-4C01-94BE-BF15708FE013}" srcOrd="0" destOrd="0" parTransId="{378A7763-08EA-443D-9858-DA33E0443577}" sibTransId="{A7CBFC2E-86CA-4DF9-B1BE-C8146B7AE6CF}"/>
    <dgm:cxn modelId="{E4AEA763-01C7-4D43-B0EC-636959A605CD}" srcId="{DCF339BA-3CDB-4C01-94BE-BF15708FE013}" destId="{5893748A-63F9-46C4-BCBC-2ED11514EE8E}" srcOrd="3" destOrd="0" parTransId="{9C9507D4-1C95-47FB-9924-1BE3228917BB}" sibTransId="{F46C0BB5-7E0C-47B0-8172-6D2759FDD465}"/>
    <dgm:cxn modelId="{E3DFA950-2DB5-4581-A1D1-BF0D55EE8917}" srcId="{DCF339BA-3CDB-4C01-94BE-BF15708FE013}" destId="{CBCC8670-2073-4F01-8BC3-896F42EDAD94}" srcOrd="0" destOrd="0" parTransId="{B7BAFE53-A066-40A0-9391-74F0D58DF783}" sibTransId="{CFBF3D5D-C5E4-4ED6-8804-FF92A0F25584}"/>
    <dgm:cxn modelId="{69F1985B-88DD-4C4E-B000-A24E1C528EA7}" srcId="{A513D70E-95D6-46C2-955D-12BC569635A4}" destId="{084E69A5-4044-4D6D-AAA2-5D0D4F98226D}" srcOrd="3" destOrd="0" parTransId="{0C107C78-4D66-4D41-A611-0586A25A60FF}" sibTransId="{58D1003B-08B5-4713-BA6D-96045F347534}"/>
    <dgm:cxn modelId="{C1B4E9A2-D710-4B84-9D80-9CAE050883ED}" srcId="{A513D70E-95D6-46C2-955D-12BC569635A4}" destId="{96FFCD87-1A48-4647-8F7A-1ABDEB8BD67D}" srcOrd="1" destOrd="0" parTransId="{E6688325-45D4-4C5A-BC2F-2CE6BC82A280}" sibTransId="{D7E0E6F6-58AB-41A8-890F-1735C7772A48}"/>
    <dgm:cxn modelId="{7C6A702A-0EB1-4BC1-A9C3-242AD0069EA6}" type="presOf" srcId="{B2A74657-5EFD-4EB8-9615-9EADA154F253}" destId="{D7B2AD2C-BBBB-4B0C-A11D-CB217D9A076C}" srcOrd="0" destOrd="0" presId="urn:microsoft.com/office/officeart/2005/8/layout/cycle4#1"/>
    <dgm:cxn modelId="{A558E7AC-7E98-42DC-B0CD-9CD3FAD89AE2}" type="presOf" srcId="{26F7AC45-AFA8-4A13-84B5-37DAF1927DAE}" destId="{7D210A74-95E6-409D-809A-31012E0C5121}" srcOrd="1" destOrd="0" presId="urn:microsoft.com/office/officeart/2005/8/layout/cycle4#1"/>
    <dgm:cxn modelId="{EAD6A7E5-5AC3-4977-885A-F5870A745D28}" type="presOf" srcId="{B4B032FB-5893-4F15-ABE7-8B31048C0A20}" destId="{F62C9780-4A27-4D95-BBB8-5CEAAA5A51D2}" srcOrd="1" destOrd="2" presId="urn:microsoft.com/office/officeart/2005/8/layout/cycle4#1"/>
    <dgm:cxn modelId="{2822E5DD-8062-43AD-A682-E902D2201EF4}" srcId="{A513D70E-95D6-46C2-955D-12BC569635A4}" destId="{4EDA2173-A693-48C0-B2B2-82DA0F1D2393}" srcOrd="2" destOrd="0" parTransId="{5A7BD0D5-6EE6-4DD6-B425-DC4132E10C46}" sibTransId="{CAFE4687-E699-45F0-A419-51A0C382A2C9}"/>
    <dgm:cxn modelId="{E0EC92C4-2D58-4EA5-8358-EE581DDF69AD}" type="presOf" srcId="{A513D70E-95D6-46C2-955D-12BC569635A4}" destId="{6282A82A-C151-4B74-843D-ED5BA92D46A5}" srcOrd="0" destOrd="0" presId="urn:microsoft.com/office/officeart/2005/8/layout/cycle4#1"/>
    <dgm:cxn modelId="{7848235F-FA54-4495-877B-46F1313A00FE}" type="presOf" srcId="{ADF03DCB-69D2-41C6-B7E9-6A3DF961FFDB}" destId="{3AF50DE5-37CC-49FA-B90C-FC492D8812D3}" srcOrd="0" destOrd="0" presId="urn:microsoft.com/office/officeart/2005/8/layout/cycle4#1"/>
    <dgm:cxn modelId="{FDD5D4EE-B47D-4208-955E-AC5F927A8C66}" type="presOf" srcId="{834A6D39-9C7D-4B83-95A0-263FBA438991}" destId="{D7B2AD2C-BBBB-4B0C-A11D-CB217D9A076C}" srcOrd="0" destOrd="2" presId="urn:microsoft.com/office/officeart/2005/8/layout/cycle4#1"/>
    <dgm:cxn modelId="{FA54942E-47F6-49F0-BB73-CCE57C58C217}" type="presParOf" srcId="{3AF50DE5-37CC-49FA-B90C-FC492D8812D3}" destId="{2417C4C7-4BCD-4DA4-BC63-E9DDCB0A2F59}" srcOrd="0" destOrd="0" presId="urn:microsoft.com/office/officeart/2005/8/layout/cycle4#1"/>
    <dgm:cxn modelId="{67B0B966-F392-4AF5-A9A6-A602D44677E1}" type="presParOf" srcId="{2417C4C7-4BCD-4DA4-BC63-E9DDCB0A2F59}" destId="{F8AC8EEF-46B5-4DC7-B2DC-CD74C15F821B}" srcOrd="0" destOrd="0" presId="urn:microsoft.com/office/officeart/2005/8/layout/cycle4#1"/>
    <dgm:cxn modelId="{119D5504-6267-47AF-94D7-C53A230B2273}" type="presParOf" srcId="{F8AC8EEF-46B5-4DC7-B2DC-CD74C15F821B}" destId="{030DB9F9-123D-4024-A066-FBFB26E3752E}" srcOrd="0" destOrd="0" presId="urn:microsoft.com/office/officeart/2005/8/layout/cycle4#1"/>
    <dgm:cxn modelId="{F154BC65-E4CF-404E-966B-A545395339CE}" type="presParOf" srcId="{F8AC8EEF-46B5-4DC7-B2DC-CD74C15F821B}" destId="{F62C9780-4A27-4D95-BBB8-5CEAAA5A51D2}" srcOrd="1" destOrd="0" presId="urn:microsoft.com/office/officeart/2005/8/layout/cycle4#1"/>
    <dgm:cxn modelId="{D48D837A-D600-4F53-8FDC-26EE322D078E}" type="presParOf" srcId="{2417C4C7-4BCD-4DA4-BC63-E9DDCB0A2F59}" destId="{ECC9F1EC-B37B-4BC2-9DF4-01B3055DEFF4}" srcOrd="1" destOrd="0" presId="urn:microsoft.com/office/officeart/2005/8/layout/cycle4#1"/>
    <dgm:cxn modelId="{C516B158-3A68-4189-A1D0-8E49234C7D26}" type="presParOf" srcId="{ECC9F1EC-B37B-4BC2-9DF4-01B3055DEFF4}" destId="{5273E558-221F-4A77-A096-08142DF92881}" srcOrd="0" destOrd="0" presId="urn:microsoft.com/office/officeart/2005/8/layout/cycle4#1"/>
    <dgm:cxn modelId="{D0CFDDFB-58F8-42E8-A368-FA04AB0D315E}" type="presParOf" srcId="{ECC9F1EC-B37B-4BC2-9DF4-01B3055DEFF4}" destId="{7D210A74-95E6-409D-809A-31012E0C5121}" srcOrd="1" destOrd="0" presId="urn:microsoft.com/office/officeart/2005/8/layout/cycle4#1"/>
    <dgm:cxn modelId="{8A89D783-7545-418E-98B5-2CDD2C619974}" type="presParOf" srcId="{2417C4C7-4BCD-4DA4-BC63-E9DDCB0A2F59}" destId="{DE586312-C172-455A-A593-7C43AA7A89C3}" srcOrd="2" destOrd="0" presId="urn:microsoft.com/office/officeart/2005/8/layout/cycle4#1"/>
    <dgm:cxn modelId="{642573A4-7C92-43EA-83CB-869137D8F9EC}" type="presParOf" srcId="{DE586312-C172-455A-A593-7C43AA7A89C3}" destId="{D7B2AD2C-BBBB-4B0C-A11D-CB217D9A076C}" srcOrd="0" destOrd="0" presId="urn:microsoft.com/office/officeart/2005/8/layout/cycle4#1"/>
    <dgm:cxn modelId="{4A01CACA-8451-455B-917A-7A44A6B3F599}" type="presParOf" srcId="{DE586312-C172-455A-A593-7C43AA7A89C3}" destId="{16AF35C9-6433-473F-A41C-B1B0007078A1}" srcOrd="1" destOrd="0" presId="urn:microsoft.com/office/officeart/2005/8/layout/cycle4#1"/>
    <dgm:cxn modelId="{6F20ECC4-0045-4570-9F3F-E3DCB4769221}" type="presParOf" srcId="{2417C4C7-4BCD-4DA4-BC63-E9DDCB0A2F59}" destId="{164D3C84-195E-4208-A713-62AB693AAF8A}" srcOrd="3" destOrd="0" presId="urn:microsoft.com/office/officeart/2005/8/layout/cycle4#1"/>
    <dgm:cxn modelId="{4E85CFEB-902B-4A9D-B575-EE84F6C04E4F}" type="presParOf" srcId="{164D3C84-195E-4208-A713-62AB693AAF8A}" destId="{C36ED132-494F-4961-8182-DD7670BB4EA2}" srcOrd="0" destOrd="0" presId="urn:microsoft.com/office/officeart/2005/8/layout/cycle4#1"/>
    <dgm:cxn modelId="{AC6EE098-5FBF-41FD-8B4C-7EBB7FCB9A2A}" type="presParOf" srcId="{164D3C84-195E-4208-A713-62AB693AAF8A}" destId="{293BDED2-163C-4DA5-B571-6B6BF8E18525}" srcOrd="1" destOrd="0" presId="urn:microsoft.com/office/officeart/2005/8/layout/cycle4#1"/>
    <dgm:cxn modelId="{1BE01EBD-ED3C-481B-ABA1-F2FC65B88DD8}" type="presParOf" srcId="{2417C4C7-4BCD-4DA4-BC63-E9DDCB0A2F59}" destId="{74B6BBAF-015F-463C-9CEA-38C8B5006FED}" srcOrd="4" destOrd="0" presId="urn:microsoft.com/office/officeart/2005/8/layout/cycle4#1"/>
    <dgm:cxn modelId="{48E47DE0-B68D-4EA4-859C-C5985B7A2504}" type="presParOf" srcId="{3AF50DE5-37CC-49FA-B90C-FC492D8812D3}" destId="{39748FC8-9291-46E2-8EB5-D2869D7954CD}" srcOrd="1" destOrd="0" presId="urn:microsoft.com/office/officeart/2005/8/layout/cycle4#1"/>
    <dgm:cxn modelId="{4EA6092D-4EE4-4421-8CFF-006FB4710509}" type="presParOf" srcId="{39748FC8-9291-46E2-8EB5-D2869D7954CD}" destId="{A1610839-BADB-49CF-B10C-06D7464DF23B}" srcOrd="0" destOrd="0" presId="urn:microsoft.com/office/officeart/2005/8/layout/cycle4#1"/>
    <dgm:cxn modelId="{11B2C315-A3F2-4187-AF44-49B56B90DCEE}" type="presParOf" srcId="{39748FC8-9291-46E2-8EB5-D2869D7954CD}" destId="{7D0FAE7F-209E-447A-B78E-DDB662AD391C}" srcOrd="1" destOrd="0" presId="urn:microsoft.com/office/officeart/2005/8/layout/cycle4#1"/>
    <dgm:cxn modelId="{32F07656-D671-434E-8B1D-16B2D4B84429}" type="presParOf" srcId="{39748FC8-9291-46E2-8EB5-D2869D7954CD}" destId="{92521FE1-077D-40BD-A857-B80F854323DE}" srcOrd="2" destOrd="0" presId="urn:microsoft.com/office/officeart/2005/8/layout/cycle4#1"/>
    <dgm:cxn modelId="{B884C02E-89CA-4CC8-A4DD-A0D98B253CCB}" type="presParOf" srcId="{39748FC8-9291-46E2-8EB5-D2869D7954CD}" destId="{6282A82A-C151-4B74-843D-ED5BA92D46A5}" srcOrd="3" destOrd="0" presId="urn:microsoft.com/office/officeart/2005/8/layout/cycle4#1"/>
    <dgm:cxn modelId="{2B22FC7E-AA8E-43A7-9A62-FE81E3BE1482}" type="presParOf" srcId="{39748FC8-9291-46E2-8EB5-D2869D7954CD}" destId="{E19DD157-C175-42E0-9CA5-4825E070F44A}" srcOrd="4" destOrd="0" presId="urn:microsoft.com/office/officeart/2005/8/layout/cycle4#1"/>
    <dgm:cxn modelId="{0C74A7F8-8A93-4C5E-9E1E-0BD5600D2ECB}" type="presParOf" srcId="{3AF50DE5-37CC-49FA-B90C-FC492D8812D3}" destId="{505B84D8-E249-4F8A-A431-89C8B908B4D3}" srcOrd="2" destOrd="0" presId="urn:microsoft.com/office/officeart/2005/8/layout/cycle4#1"/>
    <dgm:cxn modelId="{38387BA4-6C6C-4597-89CD-F6366294BD59}" type="presParOf" srcId="{3AF50DE5-37CC-49FA-B90C-FC492D8812D3}" destId="{0983DB54-8F58-4C28-8099-A914EF753888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ED888A-1450-41E4-9024-FE3D428EB834}" type="doc">
      <dgm:prSet loTypeId="urn:microsoft.com/office/officeart/2005/8/layout/vList4#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018D630C-48BB-4988-800A-AC8A903D4D9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微信公众号互动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4E8C7A-1636-48AB-AE96-FF57E5D3A843}" type="parTrans" cxnId="{282C6A24-D41C-4B32-B32C-AE3DF6BD0D36}">
      <dgm:prSet/>
      <dgm:spPr/>
      <dgm:t>
        <a:bodyPr/>
        <a:lstStyle/>
        <a:p>
          <a:endParaRPr lang="zh-CN" altLang="en-US"/>
        </a:p>
      </dgm:t>
    </dgm:pt>
    <dgm:pt modelId="{B727DEB4-F361-4A16-8B51-D9874E0BCC5C}" type="sibTrans" cxnId="{282C6A24-D41C-4B32-B32C-AE3DF6BD0D36}">
      <dgm:prSet/>
      <dgm:spPr/>
      <dgm:t>
        <a:bodyPr/>
        <a:lstStyle/>
        <a:p>
          <a:endParaRPr lang="zh-CN" altLang="en-US"/>
        </a:p>
      </dgm:t>
    </dgm:pt>
    <dgm:pt modelId="{007CFDF4-1C46-483E-9258-A87FE7AD94D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帮助作者搭建微信公众号平台，聚集粉丝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B3F4149-AFC8-40B0-A20E-E9FE3DAD7280}" type="parTrans" cxnId="{6583B223-76D3-4DDF-8417-DE8B489B552D}">
      <dgm:prSet/>
      <dgm:spPr/>
      <dgm:t>
        <a:bodyPr/>
        <a:lstStyle/>
        <a:p>
          <a:endParaRPr lang="zh-CN" altLang="en-US"/>
        </a:p>
      </dgm:t>
    </dgm:pt>
    <dgm:pt modelId="{E062F746-506D-4CA4-B659-A3FCA386C749}" type="sibTrans" cxnId="{6583B223-76D3-4DDF-8417-DE8B489B552D}">
      <dgm:prSet/>
      <dgm:spPr/>
      <dgm:t>
        <a:bodyPr/>
        <a:lstStyle/>
        <a:p>
          <a:endParaRPr lang="zh-CN" altLang="en-US"/>
        </a:p>
      </dgm:t>
    </dgm:pt>
    <dgm:pt modelId="{68A723A4-D4CE-40CF-A16F-B0BE69536DE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提供微信公众号运营的培训文档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87A9E97-33FF-4EA2-9E26-FD2D9876AED8}" type="parTrans" cxnId="{C1544C4D-6FAF-4CB4-9222-54BED47035EF}">
      <dgm:prSet/>
      <dgm:spPr/>
      <dgm:t>
        <a:bodyPr/>
        <a:lstStyle/>
        <a:p>
          <a:endParaRPr lang="zh-CN" altLang="en-US"/>
        </a:p>
      </dgm:t>
    </dgm:pt>
    <dgm:pt modelId="{ACC0A27F-3EDA-4468-9809-23C6624DAF8E}" type="sibTrans" cxnId="{C1544C4D-6FAF-4CB4-9222-54BED47035EF}">
      <dgm:prSet/>
      <dgm:spPr/>
      <dgm:t>
        <a:bodyPr/>
        <a:lstStyle/>
        <a:p>
          <a:endParaRPr lang="zh-CN" altLang="en-US"/>
        </a:p>
      </dgm:t>
    </dgm:pt>
    <dgm:pt modelId="{3725DF17-922D-4AC9-BCA2-E64FBA360F9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微博互动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E8B14F7-EF14-4DF4-93FF-056E90D48938}" type="parTrans" cxnId="{B6807B32-8B1B-49BC-9BD4-B0BEFDA3FEC1}">
      <dgm:prSet/>
      <dgm:spPr/>
      <dgm:t>
        <a:bodyPr/>
        <a:lstStyle/>
        <a:p>
          <a:endParaRPr lang="zh-CN" altLang="en-US"/>
        </a:p>
      </dgm:t>
    </dgm:pt>
    <dgm:pt modelId="{3B3B6E6B-2C9E-4A57-9AFC-5D93CB48FA1C}" type="sibTrans" cxnId="{B6807B32-8B1B-49BC-9BD4-B0BEFDA3FEC1}">
      <dgm:prSet/>
      <dgm:spPr/>
      <dgm:t>
        <a:bodyPr/>
        <a:lstStyle/>
        <a:p>
          <a:endParaRPr lang="zh-CN" altLang="en-US"/>
        </a:p>
      </dgm:t>
    </dgm:pt>
    <dgm:pt modelId="{A495BB22-3FF1-4CD1-A6E1-E0685B94C89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帮助作者搭建微博平台，聚集粉丝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3E4F273-6F01-4989-887E-F41406A600AD}" type="parTrans" cxnId="{20167ABB-44D5-450B-90AE-33071EBBEB02}">
      <dgm:prSet/>
      <dgm:spPr/>
      <dgm:t>
        <a:bodyPr/>
        <a:lstStyle/>
        <a:p>
          <a:endParaRPr lang="zh-CN" altLang="en-US"/>
        </a:p>
      </dgm:t>
    </dgm:pt>
    <dgm:pt modelId="{3F0C2D00-2CDD-4274-9311-CC124B093384}" type="sibTrans" cxnId="{20167ABB-44D5-450B-90AE-33071EBBEB02}">
      <dgm:prSet/>
      <dgm:spPr/>
      <dgm:t>
        <a:bodyPr/>
        <a:lstStyle/>
        <a:p>
          <a:endParaRPr lang="zh-CN" altLang="en-US"/>
        </a:p>
      </dgm:t>
    </dgm:pt>
    <dgm:pt modelId="{2A2E3376-A189-4044-8508-DA3FAFFA1E8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建立微博联合运营体系，召集作者加入。进行统一推广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A97D0CC-7C34-4CF2-8F53-C1E42AC854F3}" type="parTrans" cxnId="{BF8FCF36-F630-4C17-B54B-35ACB309FCD3}">
      <dgm:prSet/>
      <dgm:spPr/>
      <dgm:t>
        <a:bodyPr/>
        <a:lstStyle/>
        <a:p>
          <a:endParaRPr lang="zh-CN" altLang="en-US"/>
        </a:p>
      </dgm:t>
    </dgm:pt>
    <dgm:pt modelId="{62611A50-6BC7-4D1F-99C6-3E39B76E0B53}" type="sibTrans" cxnId="{BF8FCF36-F630-4C17-B54B-35ACB309FCD3}">
      <dgm:prSet/>
      <dgm:spPr/>
      <dgm:t>
        <a:bodyPr/>
        <a:lstStyle/>
        <a:p>
          <a:endParaRPr lang="zh-CN" altLang="en-US"/>
        </a:p>
      </dgm:t>
    </dgm:pt>
    <dgm:pt modelId="{934AE306-1A60-4337-AE92-3DC05635A841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群、微信群互动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B833F41-B479-4903-9BBD-E93D0CCCFB33}" type="parTrans" cxnId="{0594E5DD-7D2A-4D12-9FAE-A47926424627}">
      <dgm:prSet/>
      <dgm:spPr/>
      <dgm:t>
        <a:bodyPr/>
        <a:lstStyle/>
        <a:p>
          <a:endParaRPr lang="zh-CN" altLang="en-US"/>
        </a:p>
      </dgm:t>
    </dgm:pt>
    <dgm:pt modelId="{D95E1B00-0602-42CF-A5F0-CF3DBD5E0320}" type="sibTrans" cxnId="{0594E5DD-7D2A-4D12-9FAE-A47926424627}">
      <dgm:prSet/>
      <dgm:spPr/>
      <dgm:t>
        <a:bodyPr/>
        <a:lstStyle/>
        <a:p>
          <a:endParaRPr lang="zh-CN" altLang="en-US"/>
        </a:p>
      </dgm:t>
    </dgm:pt>
    <dgm:pt modelId="{7CF4B34B-58B8-4B9E-911E-DDA35E7BEB9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帮助作者建立官方认证的微信、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群。运营人员以管理员身份加入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9698BE9-66A0-4CD6-B085-7A0154146C3A}" type="parTrans" cxnId="{39FE1D23-581A-4830-AAF6-B67101D8685E}">
      <dgm:prSet/>
      <dgm:spPr/>
      <dgm:t>
        <a:bodyPr/>
        <a:lstStyle/>
        <a:p>
          <a:endParaRPr lang="zh-CN" altLang="en-US"/>
        </a:p>
      </dgm:t>
    </dgm:pt>
    <dgm:pt modelId="{07DAC552-ABBF-47C3-B994-AD1ED39F243E}" type="sibTrans" cxnId="{39FE1D23-581A-4830-AAF6-B67101D8685E}">
      <dgm:prSet/>
      <dgm:spPr/>
      <dgm:t>
        <a:bodyPr/>
        <a:lstStyle/>
        <a:p>
          <a:endParaRPr lang="zh-CN" altLang="en-US"/>
        </a:p>
      </dgm:t>
    </dgm:pt>
    <dgm:pt modelId="{317F3C45-1131-4B0B-9EE2-252BDD566A5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帮助重点作者进行群运营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648D22E-FBD9-4019-B981-826113FD82D9}" type="parTrans" cxnId="{9753D5A7-DF7A-4102-9C1C-D3560D18A8EB}">
      <dgm:prSet/>
      <dgm:spPr/>
      <dgm:t>
        <a:bodyPr/>
        <a:lstStyle/>
        <a:p>
          <a:endParaRPr lang="zh-CN" altLang="en-US"/>
        </a:p>
      </dgm:t>
    </dgm:pt>
    <dgm:pt modelId="{E25E3B39-FB89-4FE2-B5F6-996BACF6218E}" type="sibTrans" cxnId="{9753D5A7-DF7A-4102-9C1C-D3560D18A8EB}">
      <dgm:prSet/>
      <dgm:spPr/>
      <dgm:t>
        <a:bodyPr/>
        <a:lstStyle/>
        <a:p>
          <a:endParaRPr lang="zh-CN" altLang="en-US"/>
        </a:p>
      </dgm:t>
    </dgm:pt>
    <dgm:pt modelId="{3272056D-27B6-41BA-8CB3-6BDBEA9C2E9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为重点作者提供公众号代运营工作（签合同）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4ED9169-994E-4B9B-8FC5-3AF7BCF17199}" type="parTrans" cxnId="{CA92AA33-1DFC-4736-90C1-2C3EC2B560A0}">
      <dgm:prSet/>
      <dgm:spPr/>
      <dgm:t>
        <a:bodyPr/>
        <a:lstStyle/>
        <a:p>
          <a:endParaRPr lang="zh-CN" altLang="en-US"/>
        </a:p>
      </dgm:t>
    </dgm:pt>
    <dgm:pt modelId="{38750F1D-3BC5-42B9-BF94-6910A6198541}" type="sibTrans" cxnId="{CA92AA33-1DFC-4736-90C1-2C3EC2B560A0}">
      <dgm:prSet/>
      <dgm:spPr/>
      <dgm:t>
        <a:bodyPr/>
        <a:lstStyle/>
        <a:p>
          <a:endParaRPr lang="zh-CN" altLang="en-US"/>
        </a:p>
      </dgm:t>
    </dgm:pt>
    <dgm:pt modelId="{9225EEB2-3797-4123-BC0B-A0F9BA1D6EE2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帮助重点作者代运营微博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832129B-3C92-4B82-89BA-AD7D55398EBA}" type="parTrans" cxnId="{106E7EED-17D2-4A5E-917F-6FE7853FAC6F}">
      <dgm:prSet/>
      <dgm:spPr/>
      <dgm:t>
        <a:bodyPr/>
        <a:lstStyle/>
        <a:p>
          <a:endParaRPr lang="zh-CN" altLang="en-US"/>
        </a:p>
      </dgm:t>
    </dgm:pt>
    <dgm:pt modelId="{CF79ACF1-F110-4E3C-80D7-F55460FA3941}" type="sibTrans" cxnId="{106E7EED-17D2-4A5E-917F-6FE7853FAC6F}">
      <dgm:prSet/>
      <dgm:spPr/>
      <dgm:t>
        <a:bodyPr/>
        <a:lstStyle/>
        <a:p>
          <a:endParaRPr lang="zh-CN" altLang="en-US"/>
        </a:p>
      </dgm:t>
    </dgm:pt>
    <dgm:pt modelId="{A4F98D57-3011-4630-A438-096E7A4B923E}" type="pres">
      <dgm:prSet presAssocID="{63ED888A-1450-41E4-9024-FE3D428EB83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57BAC2-82DC-409C-BF8C-81284E7A7AE2}" type="pres">
      <dgm:prSet presAssocID="{018D630C-48BB-4988-800A-AC8A903D4D9C}" presName="comp" presStyleCnt="0"/>
      <dgm:spPr/>
    </dgm:pt>
    <dgm:pt modelId="{29FC7BE7-2CB0-499D-BD27-ECA112D0C53F}" type="pres">
      <dgm:prSet presAssocID="{018D630C-48BB-4988-800A-AC8A903D4D9C}" presName="box" presStyleLbl="node1" presStyleIdx="0" presStyleCnt="3" custLinFactNeighborY="3408"/>
      <dgm:spPr/>
      <dgm:t>
        <a:bodyPr/>
        <a:lstStyle/>
        <a:p>
          <a:endParaRPr lang="zh-CN" altLang="en-US"/>
        </a:p>
      </dgm:t>
    </dgm:pt>
    <dgm:pt modelId="{459C9F0C-CC17-4D0E-8921-BB2AC29A6F4B}" type="pres">
      <dgm:prSet presAssocID="{018D630C-48BB-4988-800A-AC8A903D4D9C}" presName="img" presStyleLbl="fgImgPlace1" presStyleIdx="0" presStyleCnt="3" custScaleX="66369" custScaleY="7777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A0083CD-2A9C-4860-86AD-61D43076266D}" type="pres">
      <dgm:prSet presAssocID="{018D630C-48BB-4988-800A-AC8A903D4D9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B9725B-8129-4D6A-B539-79CD36E7FEE4}" type="pres">
      <dgm:prSet presAssocID="{B727DEB4-F361-4A16-8B51-D9874E0BCC5C}" presName="spacer" presStyleCnt="0"/>
      <dgm:spPr/>
    </dgm:pt>
    <dgm:pt modelId="{C3E9FB38-0A0F-4439-BF1B-8F20694D6C23}" type="pres">
      <dgm:prSet presAssocID="{3725DF17-922D-4AC9-BCA2-E64FBA360F91}" presName="comp" presStyleCnt="0"/>
      <dgm:spPr/>
    </dgm:pt>
    <dgm:pt modelId="{632AFC23-581F-4053-9F6B-8D455CEE3F2D}" type="pres">
      <dgm:prSet presAssocID="{3725DF17-922D-4AC9-BCA2-E64FBA360F91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E129EE88-AAE6-45CE-B217-9013C9B91A45}" type="pres">
      <dgm:prSet presAssocID="{3725DF17-922D-4AC9-BCA2-E64FBA360F91}" presName="img" presStyleLbl="fgImgPlace1" presStyleIdx="1" presStyleCnt="3" custScaleX="66141" custScaleY="7722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77D5071-EFFC-40AD-BE1C-D481A56D8A72}" type="pres">
      <dgm:prSet presAssocID="{3725DF17-922D-4AC9-BCA2-E64FBA360F91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306C39-5899-4C6F-BEEE-2995FCD89B14}" type="pres">
      <dgm:prSet presAssocID="{3B3B6E6B-2C9E-4A57-9AFC-5D93CB48FA1C}" presName="spacer" presStyleCnt="0"/>
      <dgm:spPr/>
    </dgm:pt>
    <dgm:pt modelId="{27B03C45-45EF-42E3-894D-07A63CD2C43C}" type="pres">
      <dgm:prSet presAssocID="{934AE306-1A60-4337-AE92-3DC05635A841}" presName="comp" presStyleCnt="0"/>
      <dgm:spPr/>
    </dgm:pt>
    <dgm:pt modelId="{08D47BE5-91DF-4FA4-A42C-99D864574C58}" type="pres">
      <dgm:prSet presAssocID="{934AE306-1A60-4337-AE92-3DC05635A841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29FB44A9-F417-452D-93CA-34E0DB6B817E}" type="pres">
      <dgm:prSet presAssocID="{934AE306-1A60-4337-AE92-3DC05635A841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F591C4B-438E-4B52-99F7-119F5DF890FD}" type="pres">
      <dgm:prSet presAssocID="{934AE306-1A60-4337-AE92-3DC05635A84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E47266F-ABC6-4F56-AD52-465026FA815A}" type="presOf" srcId="{007CFDF4-1C46-483E-9258-A87FE7AD94DD}" destId="{1A0083CD-2A9C-4860-86AD-61D43076266D}" srcOrd="1" destOrd="1" presId="urn:microsoft.com/office/officeart/2005/8/layout/vList4#1"/>
    <dgm:cxn modelId="{39FE1D23-581A-4830-AAF6-B67101D8685E}" srcId="{934AE306-1A60-4337-AE92-3DC05635A841}" destId="{7CF4B34B-58B8-4B9E-911E-DDA35E7BEB9D}" srcOrd="0" destOrd="0" parTransId="{B9698BE9-66A0-4CD6-B085-7A0154146C3A}" sibTransId="{07DAC552-ABBF-47C3-B994-AD1ED39F243E}"/>
    <dgm:cxn modelId="{BF8FCF36-F630-4C17-B54B-35ACB309FCD3}" srcId="{3725DF17-922D-4AC9-BCA2-E64FBA360F91}" destId="{2A2E3376-A189-4044-8508-DA3FAFFA1E86}" srcOrd="1" destOrd="0" parTransId="{FA97D0CC-7C34-4CF2-8F53-C1E42AC854F3}" sibTransId="{62611A50-6BC7-4D1F-99C6-3E39B76E0B53}"/>
    <dgm:cxn modelId="{013B40B2-330C-431A-93A3-31AF0D8292E2}" type="presOf" srcId="{934AE306-1A60-4337-AE92-3DC05635A841}" destId="{DF591C4B-438E-4B52-99F7-119F5DF890FD}" srcOrd="1" destOrd="0" presId="urn:microsoft.com/office/officeart/2005/8/layout/vList4#1"/>
    <dgm:cxn modelId="{106E7EED-17D2-4A5E-917F-6FE7853FAC6F}" srcId="{3725DF17-922D-4AC9-BCA2-E64FBA360F91}" destId="{9225EEB2-3797-4123-BC0B-A0F9BA1D6EE2}" srcOrd="2" destOrd="0" parTransId="{6832129B-3C92-4B82-89BA-AD7D55398EBA}" sibTransId="{CF79ACF1-F110-4E3C-80D7-F55460FA3941}"/>
    <dgm:cxn modelId="{1FE16912-9DE5-4491-AC14-A98D050711B0}" type="presOf" srcId="{9225EEB2-3797-4123-BC0B-A0F9BA1D6EE2}" destId="{F77D5071-EFFC-40AD-BE1C-D481A56D8A72}" srcOrd="1" destOrd="3" presId="urn:microsoft.com/office/officeart/2005/8/layout/vList4#1"/>
    <dgm:cxn modelId="{DB0D454F-1683-4B06-8AB5-4A90F0365544}" type="presOf" srcId="{9225EEB2-3797-4123-BC0B-A0F9BA1D6EE2}" destId="{632AFC23-581F-4053-9F6B-8D455CEE3F2D}" srcOrd="0" destOrd="3" presId="urn:microsoft.com/office/officeart/2005/8/layout/vList4#1"/>
    <dgm:cxn modelId="{2F1487D5-E4F0-4177-83B6-B8F444B7D96E}" type="presOf" srcId="{3272056D-27B6-41BA-8CB3-6BDBEA9C2E96}" destId="{1A0083CD-2A9C-4860-86AD-61D43076266D}" srcOrd="1" destOrd="3" presId="urn:microsoft.com/office/officeart/2005/8/layout/vList4#1"/>
    <dgm:cxn modelId="{0594E5DD-7D2A-4D12-9FAE-A47926424627}" srcId="{63ED888A-1450-41E4-9024-FE3D428EB834}" destId="{934AE306-1A60-4337-AE92-3DC05635A841}" srcOrd="2" destOrd="0" parTransId="{AB833F41-B479-4903-9BBD-E93D0CCCFB33}" sibTransId="{D95E1B00-0602-42CF-A5F0-CF3DBD5E0320}"/>
    <dgm:cxn modelId="{B96CC787-448A-483F-BBE6-543C84988783}" type="presOf" srcId="{3725DF17-922D-4AC9-BCA2-E64FBA360F91}" destId="{F77D5071-EFFC-40AD-BE1C-D481A56D8A72}" srcOrd="1" destOrd="0" presId="urn:microsoft.com/office/officeart/2005/8/layout/vList4#1"/>
    <dgm:cxn modelId="{763B6D71-847E-41EF-A780-1245CFCF84DF}" type="presOf" srcId="{A495BB22-3FF1-4CD1-A6E1-E0685B94C896}" destId="{F77D5071-EFFC-40AD-BE1C-D481A56D8A72}" srcOrd="1" destOrd="1" presId="urn:microsoft.com/office/officeart/2005/8/layout/vList4#1"/>
    <dgm:cxn modelId="{C74D587E-ABC0-4E99-962D-F1F9B3D0E843}" type="presOf" srcId="{317F3C45-1131-4B0B-9EE2-252BDD566A54}" destId="{DF591C4B-438E-4B52-99F7-119F5DF890FD}" srcOrd="1" destOrd="2" presId="urn:microsoft.com/office/officeart/2005/8/layout/vList4#1"/>
    <dgm:cxn modelId="{C0A6A332-AA46-4D7D-A4CC-62AE09375CD9}" type="presOf" srcId="{2A2E3376-A189-4044-8508-DA3FAFFA1E86}" destId="{F77D5071-EFFC-40AD-BE1C-D481A56D8A72}" srcOrd="1" destOrd="2" presId="urn:microsoft.com/office/officeart/2005/8/layout/vList4#1"/>
    <dgm:cxn modelId="{DD86C27C-ADFD-4F3B-A1B0-BBEAB64E7E8C}" type="presOf" srcId="{63ED888A-1450-41E4-9024-FE3D428EB834}" destId="{A4F98D57-3011-4630-A438-096E7A4B923E}" srcOrd="0" destOrd="0" presId="urn:microsoft.com/office/officeart/2005/8/layout/vList4#1"/>
    <dgm:cxn modelId="{ED658687-4077-4004-9607-70EBAC76A168}" type="presOf" srcId="{2A2E3376-A189-4044-8508-DA3FAFFA1E86}" destId="{632AFC23-581F-4053-9F6B-8D455CEE3F2D}" srcOrd="0" destOrd="2" presId="urn:microsoft.com/office/officeart/2005/8/layout/vList4#1"/>
    <dgm:cxn modelId="{DCAEC19A-C811-40E0-9380-7FE3C6924FB1}" type="presOf" srcId="{A495BB22-3FF1-4CD1-A6E1-E0685B94C896}" destId="{632AFC23-581F-4053-9F6B-8D455CEE3F2D}" srcOrd="0" destOrd="1" presId="urn:microsoft.com/office/officeart/2005/8/layout/vList4#1"/>
    <dgm:cxn modelId="{644588B0-0885-4FE5-84BD-7E97CEB68455}" type="presOf" srcId="{3272056D-27B6-41BA-8CB3-6BDBEA9C2E96}" destId="{29FC7BE7-2CB0-499D-BD27-ECA112D0C53F}" srcOrd="0" destOrd="3" presId="urn:microsoft.com/office/officeart/2005/8/layout/vList4#1"/>
    <dgm:cxn modelId="{EC17C76F-D8BD-4E09-AAA9-18BAB79CB6D6}" type="presOf" srcId="{7CF4B34B-58B8-4B9E-911E-DDA35E7BEB9D}" destId="{08D47BE5-91DF-4FA4-A42C-99D864574C58}" srcOrd="0" destOrd="1" presId="urn:microsoft.com/office/officeart/2005/8/layout/vList4#1"/>
    <dgm:cxn modelId="{20167ABB-44D5-450B-90AE-33071EBBEB02}" srcId="{3725DF17-922D-4AC9-BCA2-E64FBA360F91}" destId="{A495BB22-3FF1-4CD1-A6E1-E0685B94C896}" srcOrd="0" destOrd="0" parTransId="{A3E4F273-6F01-4989-887E-F41406A600AD}" sibTransId="{3F0C2D00-2CDD-4274-9311-CC124B093384}"/>
    <dgm:cxn modelId="{442D4924-44A9-4638-8522-DEAB41D37D54}" type="presOf" srcId="{007CFDF4-1C46-483E-9258-A87FE7AD94DD}" destId="{29FC7BE7-2CB0-499D-BD27-ECA112D0C53F}" srcOrd="0" destOrd="1" presId="urn:microsoft.com/office/officeart/2005/8/layout/vList4#1"/>
    <dgm:cxn modelId="{D07CB42D-C67B-4D6C-A1A2-0F6C19D8C5E0}" type="presOf" srcId="{68A723A4-D4CE-40CF-A16F-B0BE69536DE7}" destId="{1A0083CD-2A9C-4860-86AD-61D43076266D}" srcOrd="1" destOrd="2" presId="urn:microsoft.com/office/officeart/2005/8/layout/vList4#1"/>
    <dgm:cxn modelId="{994E11B1-D524-461A-A168-53DAE2A7220D}" type="presOf" srcId="{317F3C45-1131-4B0B-9EE2-252BDD566A54}" destId="{08D47BE5-91DF-4FA4-A42C-99D864574C58}" srcOrd="0" destOrd="2" presId="urn:microsoft.com/office/officeart/2005/8/layout/vList4#1"/>
    <dgm:cxn modelId="{9753D5A7-DF7A-4102-9C1C-D3560D18A8EB}" srcId="{934AE306-1A60-4337-AE92-3DC05635A841}" destId="{317F3C45-1131-4B0B-9EE2-252BDD566A54}" srcOrd="1" destOrd="0" parTransId="{6648D22E-FBD9-4019-B981-826113FD82D9}" sibTransId="{E25E3B39-FB89-4FE2-B5F6-996BACF6218E}"/>
    <dgm:cxn modelId="{B6807B32-8B1B-49BC-9BD4-B0BEFDA3FEC1}" srcId="{63ED888A-1450-41E4-9024-FE3D428EB834}" destId="{3725DF17-922D-4AC9-BCA2-E64FBA360F91}" srcOrd="1" destOrd="0" parTransId="{2E8B14F7-EF14-4DF4-93FF-056E90D48938}" sibTransId="{3B3B6E6B-2C9E-4A57-9AFC-5D93CB48FA1C}"/>
    <dgm:cxn modelId="{3C8AFE40-B084-4C0B-A954-2F6CC3B36113}" type="presOf" srcId="{934AE306-1A60-4337-AE92-3DC05635A841}" destId="{08D47BE5-91DF-4FA4-A42C-99D864574C58}" srcOrd="0" destOrd="0" presId="urn:microsoft.com/office/officeart/2005/8/layout/vList4#1"/>
    <dgm:cxn modelId="{A6A164C8-3322-43D3-B1EF-9F6D34C404D1}" type="presOf" srcId="{018D630C-48BB-4988-800A-AC8A903D4D9C}" destId="{29FC7BE7-2CB0-499D-BD27-ECA112D0C53F}" srcOrd="0" destOrd="0" presId="urn:microsoft.com/office/officeart/2005/8/layout/vList4#1"/>
    <dgm:cxn modelId="{C1544C4D-6FAF-4CB4-9222-54BED47035EF}" srcId="{018D630C-48BB-4988-800A-AC8A903D4D9C}" destId="{68A723A4-D4CE-40CF-A16F-B0BE69536DE7}" srcOrd="1" destOrd="0" parTransId="{E87A9E97-33FF-4EA2-9E26-FD2D9876AED8}" sibTransId="{ACC0A27F-3EDA-4468-9809-23C6624DAF8E}"/>
    <dgm:cxn modelId="{CA92AA33-1DFC-4736-90C1-2C3EC2B560A0}" srcId="{018D630C-48BB-4988-800A-AC8A903D4D9C}" destId="{3272056D-27B6-41BA-8CB3-6BDBEA9C2E96}" srcOrd="2" destOrd="0" parTransId="{A4ED9169-994E-4B9B-8FC5-3AF7BCF17199}" sibTransId="{38750F1D-3BC5-42B9-BF94-6910A6198541}"/>
    <dgm:cxn modelId="{01F3079E-6C5B-4BF1-ACB0-1BC9D8E79B4D}" type="presOf" srcId="{018D630C-48BB-4988-800A-AC8A903D4D9C}" destId="{1A0083CD-2A9C-4860-86AD-61D43076266D}" srcOrd="1" destOrd="0" presId="urn:microsoft.com/office/officeart/2005/8/layout/vList4#1"/>
    <dgm:cxn modelId="{282C6A24-D41C-4B32-B32C-AE3DF6BD0D36}" srcId="{63ED888A-1450-41E4-9024-FE3D428EB834}" destId="{018D630C-48BB-4988-800A-AC8A903D4D9C}" srcOrd="0" destOrd="0" parTransId="{024E8C7A-1636-48AB-AE96-FF57E5D3A843}" sibTransId="{B727DEB4-F361-4A16-8B51-D9874E0BCC5C}"/>
    <dgm:cxn modelId="{9D789892-5931-42F2-A1BE-469DA97AA28D}" type="presOf" srcId="{3725DF17-922D-4AC9-BCA2-E64FBA360F91}" destId="{632AFC23-581F-4053-9F6B-8D455CEE3F2D}" srcOrd="0" destOrd="0" presId="urn:microsoft.com/office/officeart/2005/8/layout/vList4#1"/>
    <dgm:cxn modelId="{6583B223-76D3-4DDF-8417-DE8B489B552D}" srcId="{018D630C-48BB-4988-800A-AC8A903D4D9C}" destId="{007CFDF4-1C46-483E-9258-A87FE7AD94DD}" srcOrd="0" destOrd="0" parTransId="{9B3F4149-AFC8-40B0-A20E-E9FE3DAD7280}" sibTransId="{E062F746-506D-4CA4-B659-A3FCA386C749}"/>
    <dgm:cxn modelId="{A0AF602D-4997-44E0-A223-EA66F76B1CEE}" type="presOf" srcId="{7CF4B34B-58B8-4B9E-911E-DDA35E7BEB9D}" destId="{DF591C4B-438E-4B52-99F7-119F5DF890FD}" srcOrd="1" destOrd="1" presId="urn:microsoft.com/office/officeart/2005/8/layout/vList4#1"/>
    <dgm:cxn modelId="{EE4021DB-74D1-426C-B266-ECA1A9FB4B43}" type="presOf" srcId="{68A723A4-D4CE-40CF-A16F-B0BE69536DE7}" destId="{29FC7BE7-2CB0-499D-BD27-ECA112D0C53F}" srcOrd="0" destOrd="2" presId="urn:microsoft.com/office/officeart/2005/8/layout/vList4#1"/>
    <dgm:cxn modelId="{93F92889-2A49-4529-85C7-0823C25844C1}" type="presParOf" srcId="{A4F98D57-3011-4630-A438-096E7A4B923E}" destId="{4157BAC2-82DC-409C-BF8C-81284E7A7AE2}" srcOrd="0" destOrd="0" presId="urn:microsoft.com/office/officeart/2005/8/layout/vList4#1"/>
    <dgm:cxn modelId="{D63E4A8D-E1E6-4598-9004-590EB53ED7F8}" type="presParOf" srcId="{4157BAC2-82DC-409C-BF8C-81284E7A7AE2}" destId="{29FC7BE7-2CB0-499D-BD27-ECA112D0C53F}" srcOrd="0" destOrd="0" presId="urn:microsoft.com/office/officeart/2005/8/layout/vList4#1"/>
    <dgm:cxn modelId="{295B0418-9640-450B-A1A2-A12539B83D0B}" type="presParOf" srcId="{4157BAC2-82DC-409C-BF8C-81284E7A7AE2}" destId="{459C9F0C-CC17-4D0E-8921-BB2AC29A6F4B}" srcOrd="1" destOrd="0" presId="urn:microsoft.com/office/officeart/2005/8/layout/vList4#1"/>
    <dgm:cxn modelId="{ABE6ECCA-F4FC-4590-A78E-755BB93BB1A7}" type="presParOf" srcId="{4157BAC2-82DC-409C-BF8C-81284E7A7AE2}" destId="{1A0083CD-2A9C-4860-86AD-61D43076266D}" srcOrd="2" destOrd="0" presId="urn:microsoft.com/office/officeart/2005/8/layout/vList4#1"/>
    <dgm:cxn modelId="{40A0B4DC-D5CE-41C5-9510-D368FCE84309}" type="presParOf" srcId="{A4F98D57-3011-4630-A438-096E7A4B923E}" destId="{21B9725B-8129-4D6A-B539-79CD36E7FEE4}" srcOrd="1" destOrd="0" presId="urn:microsoft.com/office/officeart/2005/8/layout/vList4#1"/>
    <dgm:cxn modelId="{123A9510-2EE4-4376-BA3C-A6CD8AF33A52}" type="presParOf" srcId="{A4F98D57-3011-4630-A438-096E7A4B923E}" destId="{C3E9FB38-0A0F-4439-BF1B-8F20694D6C23}" srcOrd="2" destOrd="0" presId="urn:microsoft.com/office/officeart/2005/8/layout/vList4#1"/>
    <dgm:cxn modelId="{068EA8B2-AA6C-4E2A-B4FE-BB3A3EE2BD0E}" type="presParOf" srcId="{C3E9FB38-0A0F-4439-BF1B-8F20694D6C23}" destId="{632AFC23-581F-4053-9F6B-8D455CEE3F2D}" srcOrd="0" destOrd="0" presId="urn:microsoft.com/office/officeart/2005/8/layout/vList4#1"/>
    <dgm:cxn modelId="{DDB88174-EBA6-4A92-BD23-69552E16A56C}" type="presParOf" srcId="{C3E9FB38-0A0F-4439-BF1B-8F20694D6C23}" destId="{E129EE88-AAE6-45CE-B217-9013C9B91A45}" srcOrd="1" destOrd="0" presId="urn:microsoft.com/office/officeart/2005/8/layout/vList4#1"/>
    <dgm:cxn modelId="{2715EEA1-E09E-49B2-BA64-52638E332E2B}" type="presParOf" srcId="{C3E9FB38-0A0F-4439-BF1B-8F20694D6C23}" destId="{F77D5071-EFFC-40AD-BE1C-D481A56D8A72}" srcOrd="2" destOrd="0" presId="urn:microsoft.com/office/officeart/2005/8/layout/vList4#1"/>
    <dgm:cxn modelId="{442DC603-04F6-4AF5-ADDC-03B378727C40}" type="presParOf" srcId="{A4F98D57-3011-4630-A438-096E7A4B923E}" destId="{C9306C39-5899-4C6F-BEEE-2995FCD89B14}" srcOrd="3" destOrd="0" presId="urn:microsoft.com/office/officeart/2005/8/layout/vList4#1"/>
    <dgm:cxn modelId="{0C498454-4F4A-4687-869F-3B99C07BF705}" type="presParOf" srcId="{A4F98D57-3011-4630-A438-096E7A4B923E}" destId="{27B03C45-45EF-42E3-894D-07A63CD2C43C}" srcOrd="4" destOrd="0" presId="urn:microsoft.com/office/officeart/2005/8/layout/vList4#1"/>
    <dgm:cxn modelId="{99B0A524-059E-494D-B1BD-B6365B70DAEA}" type="presParOf" srcId="{27B03C45-45EF-42E3-894D-07A63CD2C43C}" destId="{08D47BE5-91DF-4FA4-A42C-99D864574C58}" srcOrd="0" destOrd="0" presId="urn:microsoft.com/office/officeart/2005/8/layout/vList4#1"/>
    <dgm:cxn modelId="{867D7CDD-46AF-44EF-95E6-5DA2861F3C73}" type="presParOf" srcId="{27B03C45-45EF-42E3-894D-07A63CD2C43C}" destId="{29FB44A9-F417-452D-93CA-34E0DB6B817E}" srcOrd="1" destOrd="0" presId="urn:microsoft.com/office/officeart/2005/8/layout/vList4#1"/>
    <dgm:cxn modelId="{619F908A-F8EE-4D33-9D89-35FD05AAC9D9}" type="presParOf" srcId="{27B03C45-45EF-42E3-894D-07A63CD2C43C}" destId="{DF591C4B-438E-4B52-99F7-119F5DF890F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6189F9-26BA-4A67-8C6C-555A887DDBD9}" type="doc">
      <dgm:prSet loTypeId="urn:microsoft.com/office/officeart/2005/8/layout/cycle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59E755F-55E2-447C-8A3A-E0B661333226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贴吧类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71F4D313-FDC1-4982-8D37-BA51E0DB5F74}" type="parTrans" cxnId="{AF1ED0A3-A497-4306-B7BA-DD9DF80A76E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8E9AA36-613B-4FF8-AA99-C1AAAF9E856D}" type="sibTrans" cxnId="{AF1ED0A3-A497-4306-B7BA-DD9DF80A76E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B8ED6C7-7790-477F-8E17-F9F606F3BA83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有授权平台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ED152C39-5CCB-4231-8499-11E4EA3458C6}" type="parTrans" cxnId="{A035DB78-5375-48C7-980D-387DEAB1BE2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9ED02D3-D274-4D85-B4ED-04B19EF133BE}" type="sibTrans" cxnId="{A035DB78-5375-48C7-980D-387DEAB1BE2E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BD4F750-4C03-4C0B-8797-48DABB43314D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百科、知道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D5004DF6-7193-413E-8013-5C4CB492E3A6}" type="parTrans" cxnId="{D97CCAA5-BC39-4277-BA95-9829FEFB60E7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0E979659-CC04-4992-9522-76AE76A4ED54}" type="sibTrans" cxnId="{D97CCAA5-BC39-4277-BA95-9829FEFB60E7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22CC9A8-A0CD-44DD-A891-DAFF57B0C805}">
      <dgm:prSet phldrT="[文本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盗版网站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8569E205-BBF5-455D-9E9D-18B89DD157B4}" type="parTrans" cxnId="{F618C963-17B3-4B9E-8C60-3E695165D7E1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2FB00C84-DDE3-4E84-967A-AB45AA6D0524}" type="sibTrans" cxnId="{F618C963-17B3-4B9E-8C60-3E695165D7E1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335BA28F-4555-41BC-B875-3A4131632273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门户类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4D4E8410-522C-4BBB-87A3-0DFD83794970}" type="parTrans" cxnId="{EC3BE54E-433B-4386-99AA-ADC3D9886A5A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6737523-060A-4962-9345-003FA313FCEF}" type="sibTrans" cxnId="{EC3BE54E-433B-4386-99AA-ADC3D9886A5A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965B21-01AC-4596-868E-6C8DF66802CC}" type="pres">
      <dgm:prSet presAssocID="{666189F9-26BA-4A67-8C6C-555A887DDBD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4A1F68-6D5A-4836-81B0-69C1F47421EC}" type="pres">
      <dgm:prSet presAssocID="{A59E755F-55E2-447C-8A3A-E0B66133322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70582D-18D3-4C01-B964-1038734FD19C}" type="pres">
      <dgm:prSet presAssocID="{A59E755F-55E2-447C-8A3A-E0B661333226}" presName="spNode" presStyleCnt="0"/>
      <dgm:spPr/>
    </dgm:pt>
    <dgm:pt modelId="{E1E19C8A-7405-4530-82D9-2AA1AB573150}" type="pres">
      <dgm:prSet presAssocID="{D8E9AA36-613B-4FF8-AA99-C1AAAF9E856D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85153793-2A29-4516-B5C6-109A50E14BDC}" type="pres">
      <dgm:prSet presAssocID="{8B8ED6C7-7790-477F-8E17-F9F606F3BA8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06BBA0-5993-400A-8522-504427522FA2}" type="pres">
      <dgm:prSet presAssocID="{8B8ED6C7-7790-477F-8E17-F9F606F3BA83}" presName="spNode" presStyleCnt="0"/>
      <dgm:spPr/>
    </dgm:pt>
    <dgm:pt modelId="{DC628116-9789-4AB4-A9E5-DC9AFB8B0911}" type="pres">
      <dgm:prSet presAssocID="{89ED02D3-D274-4D85-B4ED-04B19EF133BE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37783B81-165B-47F8-B1A6-69B94772E673}" type="pres">
      <dgm:prSet presAssocID="{2BD4F750-4C03-4C0B-8797-48DABB4331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219CDA-0155-4051-A1A4-DA05594B574E}" type="pres">
      <dgm:prSet presAssocID="{2BD4F750-4C03-4C0B-8797-48DABB43314D}" presName="spNode" presStyleCnt="0"/>
      <dgm:spPr/>
    </dgm:pt>
    <dgm:pt modelId="{5803F538-9D0C-4F9E-8C89-54AD062FB607}" type="pres">
      <dgm:prSet presAssocID="{0E979659-CC04-4992-9522-76AE76A4ED54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FEA3E781-D8AD-4B07-A7A1-06F806D02E82}" type="pres">
      <dgm:prSet presAssocID="{A22CC9A8-A0CD-44DD-A891-DAFF57B0C80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43D67D-FF07-4819-9C2D-CC5431F99A1F}" type="pres">
      <dgm:prSet presAssocID="{A22CC9A8-A0CD-44DD-A891-DAFF57B0C805}" presName="spNode" presStyleCnt="0"/>
      <dgm:spPr/>
    </dgm:pt>
    <dgm:pt modelId="{82E2A66C-FB99-4C56-BC1F-056D17C0B36E}" type="pres">
      <dgm:prSet presAssocID="{2FB00C84-DDE3-4E84-967A-AB45AA6D0524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7A822BC-2A44-4DE3-8A89-72410A6F027D}" type="pres">
      <dgm:prSet presAssocID="{335BA28F-4555-41BC-B875-3A413163227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CE296D-1EEC-41A5-8F81-D9BE12BE7D36}" type="pres">
      <dgm:prSet presAssocID="{335BA28F-4555-41BC-B875-3A4131632273}" presName="spNode" presStyleCnt="0"/>
      <dgm:spPr/>
    </dgm:pt>
    <dgm:pt modelId="{31CAFCE4-2CAE-4D42-9A0E-07BB110E3097}" type="pres">
      <dgm:prSet presAssocID="{D6737523-060A-4962-9345-003FA313FCEF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3452EE09-C1B0-4AB0-BA7A-881656088068}" type="presOf" srcId="{0E979659-CC04-4992-9522-76AE76A4ED54}" destId="{5803F538-9D0C-4F9E-8C89-54AD062FB607}" srcOrd="0" destOrd="0" presId="urn:microsoft.com/office/officeart/2005/8/layout/cycle6"/>
    <dgm:cxn modelId="{67E282E4-60F7-4A92-BE2E-5F822A52793F}" type="presOf" srcId="{666189F9-26BA-4A67-8C6C-555A887DDBD9}" destId="{94965B21-01AC-4596-868E-6C8DF66802CC}" srcOrd="0" destOrd="0" presId="urn:microsoft.com/office/officeart/2005/8/layout/cycle6"/>
    <dgm:cxn modelId="{D68BE878-37C9-4622-AB9E-6F39347B6AC5}" type="presOf" srcId="{2FB00C84-DDE3-4E84-967A-AB45AA6D0524}" destId="{82E2A66C-FB99-4C56-BC1F-056D17C0B36E}" srcOrd="0" destOrd="0" presId="urn:microsoft.com/office/officeart/2005/8/layout/cycle6"/>
    <dgm:cxn modelId="{ED438408-BB78-41CE-9B14-53A19A19026C}" type="presOf" srcId="{D8E9AA36-613B-4FF8-AA99-C1AAAF9E856D}" destId="{E1E19C8A-7405-4530-82D9-2AA1AB573150}" srcOrd="0" destOrd="0" presId="urn:microsoft.com/office/officeart/2005/8/layout/cycle6"/>
    <dgm:cxn modelId="{AF1ED0A3-A497-4306-B7BA-DD9DF80A76E6}" srcId="{666189F9-26BA-4A67-8C6C-555A887DDBD9}" destId="{A59E755F-55E2-447C-8A3A-E0B661333226}" srcOrd="0" destOrd="0" parTransId="{71F4D313-FDC1-4982-8D37-BA51E0DB5F74}" sibTransId="{D8E9AA36-613B-4FF8-AA99-C1AAAF9E856D}"/>
    <dgm:cxn modelId="{D50D38E9-756F-4CED-9D3B-FB24149D75D7}" type="presOf" srcId="{A59E755F-55E2-447C-8A3A-E0B661333226}" destId="{414A1F68-6D5A-4836-81B0-69C1F47421EC}" srcOrd="0" destOrd="0" presId="urn:microsoft.com/office/officeart/2005/8/layout/cycle6"/>
    <dgm:cxn modelId="{F618C963-17B3-4B9E-8C60-3E695165D7E1}" srcId="{666189F9-26BA-4A67-8C6C-555A887DDBD9}" destId="{A22CC9A8-A0CD-44DD-A891-DAFF57B0C805}" srcOrd="3" destOrd="0" parTransId="{8569E205-BBF5-455D-9E9D-18B89DD157B4}" sibTransId="{2FB00C84-DDE3-4E84-967A-AB45AA6D0524}"/>
    <dgm:cxn modelId="{6792C1D9-4C1D-400F-8F65-6217DD9533D5}" type="presOf" srcId="{2BD4F750-4C03-4C0B-8797-48DABB43314D}" destId="{37783B81-165B-47F8-B1A6-69B94772E673}" srcOrd="0" destOrd="0" presId="urn:microsoft.com/office/officeart/2005/8/layout/cycle6"/>
    <dgm:cxn modelId="{7F09A27A-A1BF-4E96-AB63-67E02938D6EA}" type="presOf" srcId="{D6737523-060A-4962-9345-003FA313FCEF}" destId="{31CAFCE4-2CAE-4D42-9A0E-07BB110E3097}" srcOrd="0" destOrd="0" presId="urn:microsoft.com/office/officeart/2005/8/layout/cycle6"/>
    <dgm:cxn modelId="{D97CCAA5-BC39-4277-BA95-9829FEFB60E7}" srcId="{666189F9-26BA-4A67-8C6C-555A887DDBD9}" destId="{2BD4F750-4C03-4C0B-8797-48DABB43314D}" srcOrd="2" destOrd="0" parTransId="{D5004DF6-7193-413E-8013-5C4CB492E3A6}" sibTransId="{0E979659-CC04-4992-9522-76AE76A4ED54}"/>
    <dgm:cxn modelId="{EC3BE54E-433B-4386-99AA-ADC3D9886A5A}" srcId="{666189F9-26BA-4A67-8C6C-555A887DDBD9}" destId="{335BA28F-4555-41BC-B875-3A4131632273}" srcOrd="4" destOrd="0" parTransId="{4D4E8410-522C-4BBB-87A3-0DFD83794970}" sibTransId="{D6737523-060A-4962-9345-003FA313FCEF}"/>
    <dgm:cxn modelId="{A035DB78-5375-48C7-980D-387DEAB1BE2E}" srcId="{666189F9-26BA-4A67-8C6C-555A887DDBD9}" destId="{8B8ED6C7-7790-477F-8E17-F9F606F3BA83}" srcOrd="1" destOrd="0" parTransId="{ED152C39-5CCB-4231-8499-11E4EA3458C6}" sibTransId="{89ED02D3-D274-4D85-B4ED-04B19EF133BE}"/>
    <dgm:cxn modelId="{4B003EF2-4769-4B78-9335-E932EA7D30B5}" type="presOf" srcId="{89ED02D3-D274-4D85-B4ED-04B19EF133BE}" destId="{DC628116-9789-4AB4-A9E5-DC9AFB8B0911}" srcOrd="0" destOrd="0" presId="urn:microsoft.com/office/officeart/2005/8/layout/cycle6"/>
    <dgm:cxn modelId="{AD3A2134-48BC-4E2F-987A-E06FCB564B62}" type="presOf" srcId="{335BA28F-4555-41BC-B875-3A4131632273}" destId="{37A822BC-2A44-4DE3-8A89-72410A6F027D}" srcOrd="0" destOrd="0" presId="urn:microsoft.com/office/officeart/2005/8/layout/cycle6"/>
    <dgm:cxn modelId="{F11BF84C-FF2D-4098-B27E-5E35A535A5A9}" type="presOf" srcId="{A22CC9A8-A0CD-44DD-A891-DAFF57B0C805}" destId="{FEA3E781-D8AD-4B07-A7A1-06F806D02E82}" srcOrd="0" destOrd="0" presId="urn:microsoft.com/office/officeart/2005/8/layout/cycle6"/>
    <dgm:cxn modelId="{6E9C6112-C632-4B5C-9FB4-F42627A88509}" type="presOf" srcId="{8B8ED6C7-7790-477F-8E17-F9F606F3BA83}" destId="{85153793-2A29-4516-B5C6-109A50E14BDC}" srcOrd="0" destOrd="0" presId="urn:microsoft.com/office/officeart/2005/8/layout/cycle6"/>
    <dgm:cxn modelId="{344A9EB2-27A3-427F-BA3C-A36F532C2842}" type="presParOf" srcId="{94965B21-01AC-4596-868E-6C8DF66802CC}" destId="{414A1F68-6D5A-4836-81B0-69C1F47421EC}" srcOrd="0" destOrd="0" presId="urn:microsoft.com/office/officeart/2005/8/layout/cycle6"/>
    <dgm:cxn modelId="{6043BCF2-026F-4C40-8902-80B3ADFE96AA}" type="presParOf" srcId="{94965B21-01AC-4596-868E-6C8DF66802CC}" destId="{7170582D-18D3-4C01-B964-1038734FD19C}" srcOrd="1" destOrd="0" presId="urn:microsoft.com/office/officeart/2005/8/layout/cycle6"/>
    <dgm:cxn modelId="{199938F0-046E-4B8F-9FC9-42E8089B6BFD}" type="presParOf" srcId="{94965B21-01AC-4596-868E-6C8DF66802CC}" destId="{E1E19C8A-7405-4530-82D9-2AA1AB573150}" srcOrd="2" destOrd="0" presId="urn:microsoft.com/office/officeart/2005/8/layout/cycle6"/>
    <dgm:cxn modelId="{3194BC97-6467-47D3-A5B7-C92FDBF85356}" type="presParOf" srcId="{94965B21-01AC-4596-868E-6C8DF66802CC}" destId="{85153793-2A29-4516-B5C6-109A50E14BDC}" srcOrd="3" destOrd="0" presId="urn:microsoft.com/office/officeart/2005/8/layout/cycle6"/>
    <dgm:cxn modelId="{85906956-4471-4758-970D-97D16F70B112}" type="presParOf" srcId="{94965B21-01AC-4596-868E-6C8DF66802CC}" destId="{7706BBA0-5993-400A-8522-504427522FA2}" srcOrd="4" destOrd="0" presId="urn:microsoft.com/office/officeart/2005/8/layout/cycle6"/>
    <dgm:cxn modelId="{8C9AB9AE-BEFF-4A73-95D1-9DF3EAFFA35A}" type="presParOf" srcId="{94965B21-01AC-4596-868E-6C8DF66802CC}" destId="{DC628116-9789-4AB4-A9E5-DC9AFB8B0911}" srcOrd="5" destOrd="0" presId="urn:microsoft.com/office/officeart/2005/8/layout/cycle6"/>
    <dgm:cxn modelId="{E889A596-EA43-4B7F-BC61-F24BB975CB65}" type="presParOf" srcId="{94965B21-01AC-4596-868E-6C8DF66802CC}" destId="{37783B81-165B-47F8-B1A6-69B94772E673}" srcOrd="6" destOrd="0" presId="urn:microsoft.com/office/officeart/2005/8/layout/cycle6"/>
    <dgm:cxn modelId="{02A3C083-CCDF-4E83-89BF-39188FB21F11}" type="presParOf" srcId="{94965B21-01AC-4596-868E-6C8DF66802CC}" destId="{0B219CDA-0155-4051-A1A4-DA05594B574E}" srcOrd="7" destOrd="0" presId="urn:microsoft.com/office/officeart/2005/8/layout/cycle6"/>
    <dgm:cxn modelId="{5C33C6D3-48FF-4170-9E5E-A1C76FCCE2D4}" type="presParOf" srcId="{94965B21-01AC-4596-868E-6C8DF66802CC}" destId="{5803F538-9D0C-4F9E-8C89-54AD062FB607}" srcOrd="8" destOrd="0" presId="urn:microsoft.com/office/officeart/2005/8/layout/cycle6"/>
    <dgm:cxn modelId="{595609EE-D987-45F9-B86A-4679E7411FA7}" type="presParOf" srcId="{94965B21-01AC-4596-868E-6C8DF66802CC}" destId="{FEA3E781-D8AD-4B07-A7A1-06F806D02E82}" srcOrd="9" destOrd="0" presId="urn:microsoft.com/office/officeart/2005/8/layout/cycle6"/>
    <dgm:cxn modelId="{EB29CDA2-52BB-4EDC-A035-841C9D1E6C12}" type="presParOf" srcId="{94965B21-01AC-4596-868E-6C8DF66802CC}" destId="{5443D67D-FF07-4819-9C2D-CC5431F99A1F}" srcOrd="10" destOrd="0" presId="urn:microsoft.com/office/officeart/2005/8/layout/cycle6"/>
    <dgm:cxn modelId="{9FF799AD-7EE7-45D0-BE33-DFDFC66B0248}" type="presParOf" srcId="{94965B21-01AC-4596-868E-6C8DF66802CC}" destId="{82E2A66C-FB99-4C56-BC1F-056D17C0B36E}" srcOrd="11" destOrd="0" presId="urn:microsoft.com/office/officeart/2005/8/layout/cycle6"/>
    <dgm:cxn modelId="{38909F51-A9E3-4F27-B84C-123C91EB7AEC}" type="presParOf" srcId="{94965B21-01AC-4596-868E-6C8DF66802CC}" destId="{37A822BC-2A44-4DE3-8A89-72410A6F027D}" srcOrd="12" destOrd="0" presId="urn:microsoft.com/office/officeart/2005/8/layout/cycle6"/>
    <dgm:cxn modelId="{93D4DFF9-FEAA-4166-9C3F-D2E658020A8F}" type="presParOf" srcId="{94965B21-01AC-4596-868E-6C8DF66802CC}" destId="{77CE296D-1EEC-41A5-8F81-D9BE12BE7D36}" srcOrd="13" destOrd="0" presId="urn:microsoft.com/office/officeart/2005/8/layout/cycle6"/>
    <dgm:cxn modelId="{2A794B58-A103-4028-A7B2-DFF0C51BD37D}" type="presParOf" srcId="{94965B21-01AC-4596-868E-6C8DF66802CC}" destId="{31CAFCE4-2CAE-4D42-9A0E-07BB110E3097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98090-3026-4F31-AE2C-CE7487353B69}" type="datetimeFigureOut">
              <a:rPr lang="zh-CN" altLang="en-US" smtClean="0"/>
              <a:t>2018-10-25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34A54-C7FB-40C9-BE0C-45AE2AD4E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9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5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饼图从大到小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2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9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846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76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0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2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0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1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0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82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4595-F49A-45D7-B384-E5A332256938}" type="datetimeFigureOut">
              <a:rPr lang="zh-CN" altLang="en-US" smtClean="0"/>
              <a:pPr/>
              <a:t>2018-10-25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9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96953" y="4161626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403060" y="3435844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50297" y="3527373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5329" y="447987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71623" y="4461138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67298" y="446227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</a:p>
        </p:txBody>
      </p:sp>
      <p:sp>
        <p:nvSpPr>
          <p:cNvPr id="21" name="椭圆 20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4889739" y="1467321"/>
            <a:ext cx="2433081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17K</a:t>
            </a: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现状和未来规划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82710" y="3454579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8775" y="3546108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90750" y="4161626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62360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69602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70358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11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9958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客户端用户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来源分析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75796" y="4187583"/>
            <a:ext cx="56024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月主要推广方式以厂商和应用市场以及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和其他渠道为主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和市场非标资源为主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月底到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月增加了搜索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方式投放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月加大了信息流的测试和投放，新增上有较大的增加。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8435662" y="314138"/>
            <a:ext cx="3288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月中其它推厂为未知的渠道，无法区分，同时平台切割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不准确</a:t>
            </a:r>
            <a:endParaRPr lang="zh-CN" altLang="en-US" sz="1200" dirty="0"/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895064"/>
              </p:ext>
            </p:extLst>
          </p:nvPr>
        </p:nvGraphicFramePr>
        <p:xfrm>
          <a:off x="830526" y="1106723"/>
          <a:ext cx="46816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141002"/>
              </p:ext>
            </p:extLst>
          </p:nvPr>
        </p:nvGraphicFramePr>
        <p:xfrm>
          <a:off x="830526" y="3863662"/>
          <a:ext cx="4681631" cy="284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124369"/>
              </p:ext>
            </p:extLst>
          </p:nvPr>
        </p:nvGraphicFramePr>
        <p:xfrm>
          <a:off x="5834645" y="1106723"/>
          <a:ext cx="5743575" cy="2705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07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6872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月安卓客户端整体（含衍生收入）推广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投产</a:t>
            </a:r>
          </a:p>
        </p:txBody>
      </p:sp>
      <p:sp>
        <p:nvSpPr>
          <p:cNvPr id="16" name="矩形 15"/>
          <p:cNvSpPr/>
          <p:nvPr/>
        </p:nvSpPr>
        <p:spPr>
          <a:xfrm>
            <a:off x="1344023" y="1410631"/>
            <a:ext cx="9376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客户端总收入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806.6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万元，其中客户端阅读充值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万，站内流量 游戏收入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235.9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万，广告收入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万；成本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万，利润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ROI0.56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，客户端自身投入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ROI-0.13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月、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月启动多渠道推广测试，效果不够显著，推广量增大后收入增长有限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06204"/>
              </p:ext>
            </p:extLst>
          </p:nvPr>
        </p:nvGraphicFramePr>
        <p:xfrm>
          <a:off x="1640237" y="3117460"/>
          <a:ext cx="8907560" cy="2343185"/>
        </p:xfrm>
        <a:graphic>
          <a:graphicData uri="http://schemas.openxmlformats.org/drawingml/2006/table">
            <a:tbl>
              <a:tblPr/>
              <a:tblGrid>
                <a:gridCol w="910060"/>
                <a:gridCol w="1185836"/>
                <a:gridCol w="1230649"/>
                <a:gridCol w="1323725"/>
                <a:gridCol w="1023818"/>
                <a:gridCol w="1185836"/>
                <a:gridCol w="1023818"/>
                <a:gridCol w="1023818"/>
              </a:tblGrid>
              <a:tr h="6999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客户端充值收入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站内流量游戏收入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广告收入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当月综合利润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客户端当月利润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1,115,862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530,103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335,010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1,980,975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473,574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1,087,425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603,272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311,405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2,002,101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772,714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1,201,505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657,586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275,451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2,134,543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1,473,442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1,110,986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568,082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270,000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（预估）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1,949,068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2,464,029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-0.55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3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 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4,515,778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2,359,043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1,191,866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8,066,687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5,183,760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820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月渠道推广当月效果分析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34065"/>
              </p:ext>
            </p:extLst>
          </p:nvPr>
        </p:nvGraphicFramePr>
        <p:xfrm>
          <a:off x="1056068" y="5132864"/>
          <a:ext cx="7753081" cy="1512634"/>
        </p:xfrm>
        <a:graphic>
          <a:graphicData uri="http://schemas.openxmlformats.org/drawingml/2006/table">
            <a:tbl>
              <a:tblPr/>
              <a:tblGrid>
                <a:gridCol w="1026725"/>
                <a:gridCol w="1000397"/>
                <a:gridCol w="1461107"/>
                <a:gridCol w="895093"/>
                <a:gridCol w="1079376"/>
                <a:gridCol w="644993"/>
                <a:gridCol w="697645"/>
                <a:gridCol w="947745"/>
              </a:tblGrid>
              <a:tr h="403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推广新增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不含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比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增长率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218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41413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132,712.10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12,517.63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122610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412,882.05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211.11%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25,366.64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243636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1,272,636.36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60,428.45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1,849,937.11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64,486.45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756594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3,668,167.61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717917" y="1044770"/>
            <a:ext cx="8554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推广当月总回收情况（含自然）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万，推广成本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万（含华为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60.5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CPA2.8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元；随着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用户增加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上升；</a:t>
            </a:r>
            <a:endParaRPr lang="zh-CN" altLang="en-US" sz="16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23746"/>
              </p:ext>
            </p:extLst>
          </p:nvPr>
        </p:nvGraphicFramePr>
        <p:xfrm>
          <a:off x="1120463" y="2214998"/>
          <a:ext cx="7701568" cy="1648785"/>
        </p:xfrm>
        <a:graphic>
          <a:graphicData uri="http://schemas.openxmlformats.org/drawingml/2006/table">
            <a:tbl>
              <a:tblPr/>
              <a:tblGrid>
                <a:gridCol w="1025253"/>
                <a:gridCol w="934791"/>
                <a:gridCol w="1372031"/>
                <a:gridCol w="893327"/>
                <a:gridCol w="1176025"/>
                <a:gridCol w="687897"/>
                <a:gridCol w="731710"/>
                <a:gridCol w="880534"/>
              </a:tblGrid>
              <a:tr h="3493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比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增长率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</a:t>
                      </a:r>
                      <a:r>
                        <a:rPr lang="zh-CN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5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288,645.02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-35.60%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103,617.44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333011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633,965.76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123,216.84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447307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124.52%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193,178.40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514026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7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1533880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4,313,928.26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605,294.68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2.81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717917" y="3932535"/>
            <a:ext cx="92021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渠道推广当月回收情况（不含自然）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75.6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万（不含自然），推广成本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366.8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万（不含华为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16.3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CPA4.85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月受信息流测试影响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被拉低</a:t>
            </a:r>
            <a:endParaRPr lang="zh-CN" alt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9610939" y="1044770"/>
            <a:ext cx="1732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行业对标数据，当月回收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20%-30%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86%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，两年回本。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98060" y="2735682"/>
            <a:ext cx="1757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整体回收受产品推广运营三方面影响，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提升空间很大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39728" y="5132864"/>
            <a:ext cx="1770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渠道推广回收主要受渠道质量影响，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优化空间也很大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4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524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月分类型分析安卓付费推广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4235" y="5791476"/>
            <a:ext cx="1108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除信息流外渠道，当月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ROI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相对合理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，需要找到更好的抢量方式，测试发现继续放量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ROI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下降严重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信息流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是目前各家主流的推广渠道，目前我们多家测试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留存合理</a:t>
            </a: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en-US" altLang="zh-CN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ROI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效果很差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，后续采用小量测试方式突破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92672"/>
              </p:ext>
            </p:extLst>
          </p:nvPr>
        </p:nvGraphicFramePr>
        <p:xfrm>
          <a:off x="10441171" y="1106722"/>
          <a:ext cx="1404679" cy="4803872"/>
        </p:xfrm>
        <a:graphic>
          <a:graphicData uri="http://schemas.openxmlformats.org/drawingml/2006/table">
            <a:tbl>
              <a:tblPr/>
              <a:tblGrid>
                <a:gridCol w="1404679"/>
              </a:tblGrid>
              <a:tr h="7285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月测试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月放量，效果稳定且有继续优化空间，但体量增长空间有限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77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持续放量，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月达到目前的天花板，效果开始下降，改进渠道后可恢复至相对合理的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但目前体量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0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量级非常有限，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持续优化提升效果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量级在成本一定的情况还可以放大，但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差距很大，需要重点提升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9653425" y="386793"/>
            <a:ext cx="23551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备注：分成成本含华为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cps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cpt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1618"/>
              </p:ext>
            </p:extLst>
          </p:nvPr>
        </p:nvGraphicFramePr>
        <p:xfrm>
          <a:off x="264040" y="1106723"/>
          <a:ext cx="10145234" cy="4590381"/>
        </p:xfrm>
        <a:graphic>
          <a:graphicData uri="http://schemas.openxmlformats.org/drawingml/2006/table">
            <a:tbl>
              <a:tblPr/>
              <a:tblGrid>
                <a:gridCol w="703523"/>
                <a:gridCol w="818707"/>
                <a:gridCol w="839972"/>
                <a:gridCol w="712381"/>
                <a:gridCol w="956930"/>
                <a:gridCol w="765545"/>
                <a:gridCol w="733646"/>
                <a:gridCol w="808075"/>
                <a:gridCol w="754911"/>
                <a:gridCol w="882503"/>
                <a:gridCol w="651104"/>
                <a:gridCol w="837454"/>
                <a:gridCol w="680483"/>
              </a:tblGrid>
              <a:tr h="7641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分成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总成本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含自然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总充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总当月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渠道推广新增用户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推广当月充值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sym typeface="Wingdings" panose="05000000000000000000" pitchFamily="2" charset="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Wingdings" panose="05000000000000000000" pitchFamily="2" charset="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SEM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48,901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14,431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4.58%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32,099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厂商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953,720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2,137,805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2,783,565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295,721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10.62%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973,640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480,126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104,577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169,299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155,933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54,311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213,861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41,413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252,473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378,172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221,084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599,256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67,879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11.33%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240,123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40.07%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116,935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22,717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6.01%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284,322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796,111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150,744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946,855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96,323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10.17%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277,776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29.34%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168,770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40,863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247,626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830,809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118,000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948,809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77,208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241,880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153,008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28,479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8671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第三方应用市场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164,473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48.76%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172,832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129.98%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36,226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12,455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36,144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14,396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38,501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39,659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12,965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41,752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50,046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74.52%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17,047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5,648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39,304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15,107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73.36%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18,298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11.27%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信息流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797,514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796,678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703,269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702,433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7,441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1,346,778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3,669,004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404,032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1,196,289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27.73%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756,594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用户发展投资回报分析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289363"/>
              </p:ext>
            </p:extLst>
          </p:nvPr>
        </p:nvGraphicFramePr>
        <p:xfrm>
          <a:off x="605643" y="1029975"/>
          <a:ext cx="9067747" cy="5638800"/>
        </p:xfrm>
        <a:graphic>
          <a:graphicData uri="http://schemas.openxmlformats.org/drawingml/2006/table">
            <a:tbl>
              <a:tblPr/>
              <a:tblGrid>
                <a:gridCol w="889642"/>
                <a:gridCol w="661221"/>
                <a:gridCol w="697287"/>
                <a:gridCol w="661221"/>
                <a:gridCol w="661221"/>
                <a:gridCol w="661221"/>
                <a:gridCol w="817510"/>
                <a:gridCol w="661221"/>
                <a:gridCol w="661221"/>
                <a:gridCol w="568050"/>
                <a:gridCol w="661221"/>
                <a:gridCol w="685267"/>
                <a:gridCol w="781444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LTV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总充值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305338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446501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506686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212472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54866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17196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17.97%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10.61%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7.57%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4.06%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202473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110794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69723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52571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45284.3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25840.57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45.35%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85.78%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97.55%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107.69%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113.48%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2.57%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5.58%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5.93%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288645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238424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155656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43410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15297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9966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64.98%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103617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57664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35030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14843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68.01%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82.60%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3.77%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633966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210751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54997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63.29%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16.52%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123217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56780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16083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33.09%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35.63%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447307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1423380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305914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284324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29328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63.56%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13.95%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6.56%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193178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74145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18.78%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21.49%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514026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1956547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249806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357037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90204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17.55%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185282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64524.1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12.77%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351472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1125842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112068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235282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66.94%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112068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9.95%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242474" y="3039667"/>
            <a:ext cx="365760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新用户发展总结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、目前新用户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当月付费率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一定提升空间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次月付费率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应该大幅提升，并且后续月份持续小幅提升，目前仅提升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实际可达到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5%-10%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、目前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次月留存率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相对稳定在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18%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有一定的提升空间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控制越低越好，也就是需要更多的免费量拉低成本，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行业标准是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元左右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以上条件提升后，将会提升整体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42078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2" y="448348"/>
            <a:ext cx="3853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用户发展数据竞品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33988"/>
              </p:ext>
            </p:extLst>
          </p:nvPr>
        </p:nvGraphicFramePr>
        <p:xfrm>
          <a:off x="312150" y="966264"/>
          <a:ext cx="11639597" cy="4130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8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6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94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87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9628"/>
                <a:gridCol w="711200"/>
                <a:gridCol w="925689"/>
                <a:gridCol w="7789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3422"/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86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43466"/>
                <a:gridCol w="620889"/>
                <a:gridCol w="569493"/>
                <a:gridCol w="623943"/>
              </a:tblGrid>
              <a:tr h="711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应用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指数排名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市场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推广力度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排名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新增（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市场渠道，艾瑞数据）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05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新增占比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0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月推广成本（</a:t>
                      </a:r>
                      <a:r>
                        <a:rPr lang="zh-CN" altLang="en-US" sz="10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按照</a:t>
                      </a:r>
                      <a:r>
                        <a:rPr lang="en-US" altLang="zh-CN" sz="10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CPA4</a:t>
                      </a:r>
                      <a:r>
                        <a:rPr lang="zh-CN" altLang="en-US" sz="10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元预估）</a:t>
                      </a:r>
                      <a:endParaRPr lang="zh-CN" sz="10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</a:t>
                      </a:r>
                      <a:r>
                        <a:rPr 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七日留存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MAU</a:t>
                      </a:r>
                      <a:r>
                        <a:rPr lang="zh-CN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zh-CN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万</a:t>
                      </a:r>
                      <a:r>
                        <a:rPr lang="zh-CN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en-US" altLang="zh-CN" sz="1200" b="1" kern="100" dirty="0" smtClean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艾瑞数据</a:t>
                      </a:r>
                      <a:endParaRPr 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DAU</a:t>
                      </a:r>
                      <a:r>
                        <a:rPr lang="zh-CN" altLang="en-US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（万）</a:t>
                      </a:r>
                      <a:endParaRPr lang="en-US" altLang="zh-CN" sz="1200" b="1" kern="100" dirty="0" smtClean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艾瑞数据</a:t>
                      </a:r>
                      <a:endParaRPr 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月付费用户数</a:t>
                      </a:r>
                      <a:endParaRPr lang="en-US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（万）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月付费金额（万）</a:t>
                      </a:r>
                      <a:endParaRPr lang="zh-CN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月付费</a:t>
                      </a:r>
                      <a:r>
                        <a:rPr lang="en-US" altLang="zh-CN" sz="105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ARPPU</a:t>
                      </a:r>
                      <a:endParaRPr lang="zh-CN" sz="105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月活跃</a:t>
                      </a:r>
                      <a:r>
                        <a:rPr lang="en-US" altLang="zh-CN" sz="11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ARPU</a:t>
                      </a:r>
                      <a:endParaRPr lang="zh-CN" sz="11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月付费率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5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84-67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无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28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65%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5-9</a:t>
                      </a:r>
                      <a:r>
                        <a:rPr lang="zh-CN" altLang="en-US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78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2.1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81.5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38.8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1.04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3.11%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安卓</a:t>
                      </a: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2.7%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掌阅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endParaRPr lang="zh-CN" sz="12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152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35%-40%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8000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元）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18-28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12116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9800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2224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275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15600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56.7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1.28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2.8%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5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阅读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421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12387</a:t>
                      </a:r>
                      <a:endParaRPr lang="zh-CN" altLang="zh-CN" sz="1200" kern="100" dirty="0" smtClean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7-14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8488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1845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书旗小说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351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25%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2250</a:t>
                      </a: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元）</a:t>
                      </a:r>
                      <a:endParaRPr lang="en-US" alt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14-28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2098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（实际</a:t>
                      </a: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3000</a:t>
                      </a: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85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4000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1.33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2.5%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9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追书神器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116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30%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1200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92.5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4166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45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3.47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7.7%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64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咪咕阅读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9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12-20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2009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870</a:t>
                      </a: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333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130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（含包月）</a:t>
                      </a:r>
                      <a:endParaRPr lang="zh-CN" altLang="en-US" sz="10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1800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14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2.06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15%</a:t>
                      </a:r>
                      <a:endParaRPr lang="zh-CN" altLang="en-US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362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微信读书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1191.4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24-38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851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64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起点阅读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724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-15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519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613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连尚阅读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0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75%</a:t>
                      </a:r>
                      <a:r>
                        <a:rPr lang="zh-CN" altLang="en-US" sz="10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（实际更高）</a:t>
                      </a:r>
                      <a:endParaRPr lang="zh-CN" sz="10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2096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7-11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--</a:t>
                      </a:r>
                      <a:endParaRPr lang="zh-CN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dk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79503" y="5128881"/>
            <a:ext cx="1149301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付费率、</a:t>
            </a:r>
            <a:r>
              <a:rPr lang="en-US" altLang="zh-CN" dirty="0" smtClean="0">
                <a:solidFill>
                  <a:schemeClr val="tx1"/>
                </a:solidFill>
              </a:rPr>
              <a:t>ARPU</a:t>
            </a:r>
            <a:r>
              <a:rPr lang="zh-CN" altLang="en-US" dirty="0" smtClean="0">
                <a:solidFill>
                  <a:schemeClr val="tx1"/>
                </a:solidFill>
              </a:rPr>
              <a:t>我们和大体量的掌阅书旗差距不大，但与追书咪咕差距明显，这点</a:t>
            </a:r>
            <a:r>
              <a:rPr lang="zh-CN" altLang="en-US" dirty="0">
                <a:solidFill>
                  <a:srgbClr val="FF0000"/>
                </a:solidFill>
              </a:rPr>
              <a:t>影响</a:t>
            </a:r>
            <a:r>
              <a:rPr lang="zh-CN" altLang="en-US" dirty="0" smtClean="0">
                <a:solidFill>
                  <a:srgbClr val="FF0000"/>
                </a:solidFill>
              </a:rPr>
              <a:t>回本周期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新用户留存率相比规模领先的客户端有较大差别，相比连尚这些后者有优势，留存率影响增长需要的用户数量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获客成本单纯依靠自身发展渠道，平均</a:t>
            </a:r>
            <a:r>
              <a:rPr lang="en-US" altLang="zh-CN" dirty="0" smtClean="0">
                <a:solidFill>
                  <a:schemeClr val="tx1"/>
                </a:solidFill>
              </a:rPr>
              <a:t>CPA</a:t>
            </a:r>
            <a:r>
              <a:rPr lang="zh-CN" altLang="en-US" dirty="0" smtClean="0">
                <a:solidFill>
                  <a:schemeClr val="tx1"/>
                </a:solidFill>
              </a:rPr>
              <a:t>在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元左右。书旗、</a:t>
            </a:r>
            <a:r>
              <a:rPr lang="en-US" altLang="zh-CN" dirty="0" smtClean="0">
                <a:solidFill>
                  <a:schemeClr val="tx1"/>
                </a:solidFill>
              </a:rPr>
              <a:t>QQ</a:t>
            </a:r>
            <a:r>
              <a:rPr lang="zh-CN" altLang="en-US" dirty="0" smtClean="0">
                <a:solidFill>
                  <a:schemeClr val="tx1"/>
                </a:solidFill>
              </a:rPr>
              <a:t>、微信读书等有战略渠道的帮助，平均</a:t>
            </a:r>
            <a:r>
              <a:rPr lang="en-US" altLang="zh-CN" dirty="0" smtClean="0">
                <a:solidFill>
                  <a:schemeClr val="tx1"/>
                </a:solidFill>
              </a:rPr>
              <a:t>CPA</a:t>
            </a:r>
            <a:r>
              <a:rPr lang="zh-CN" altLang="en-US" dirty="0" smtClean="0">
                <a:solidFill>
                  <a:schemeClr val="tx1"/>
                </a:solidFill>
              </a:rPr>
              <a:t>很低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CPA</a:t>
            </a:r>
            <a:r>
              <a:rPr lang="zh-CN" altLang="en-US" dirty="0" smtClean="0">
                <a:solidFill>
                  <a:srgbClr val="FF0000"/>
                </a:solidFill>
              </a:rPr>
              <a:t>和付费率</a:t>
            </a:r>
            <a:r>
              <a:rPr lang="en-US" altLang="zh-CN" dirty="0" smtClean="0">
                <a:solidFill>
                  <a:srgbClr val="FF0000"/>
                </a:solidFill>
              </a:rPr>
              <a:t>ARPU</a:t>
            </a:r>
            <a:r>
              <a:rPr lang="zh-CN" altLang="en-US" dirty="0" smtClean="0">
                <a:solidFill>
                  <a:srgbClr val="FF0000"/>
                </a:solidFill>
              </a:rPr>
              <a:t>必须有一边有优势</a:t>
            </a:r>
            <a:r>
              <a:rPr lang="zh-CN" altLang="en-US" dirty="0" smtClean="0">
                <a:solidFill>
                  <a:schemeClr val="tx1"/>
                </a:solidFill>
              </a:rPr>
              <a:t>，否则很难有较好的</a:t>
            </a:r>
            <a:r>
              <a:rPr lang="en-US" altLang="zh-CN" dirty="0" smtClean="0">
                <a:solidFill>
                  <a:schemeClr val="tx1"/>
                </a:solidFill>
              </a:rPr>
              <a:t>ROI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71287" y="2314724"/>
            <a:ext cx="4771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1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2024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作品数量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50F7EE1-C0CE-41FA-88E8-6EFAE8DE27FD}"/>
              </a:ext>
            </a:extLst>
          </p:cNvPr>
          <p:cNvSpPr txBox="1"/>
          <p:nvPr/>
        </p:nvSpPr>
        <p:spPr>
          <a:xfrm>
            <a:off x="1226820" y="4074979"/>
            <a:ext cx="9462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从数据量看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男女频网文小说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方面，阅文的作品总数处于优势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出版书量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上，掌阅自有出版作品量最高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书在作品量上没有太大的优势，但汇聚了各家的精品作品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相比竞品，</a:t>
            </a:r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在自有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原创作品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量上，具有一定的优势，但精品数量和三方作品优势不足，需扩充第三方作品量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133777"/>
              </p:ext>
            </p:extLst>
          </p:nvPr>
        </p:nvGraphicFramePr>
        <p:xfrm>
          <a:off x="1792705" y="1106723"/>
          <a:ext cx="7544478" cy="2887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7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61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250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154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792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项目</a:t>
                      </a:r>
                      <a:r>
                        <a:rPr lang="en-US" altLang="zh-CN" sz="14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altLang="zh-CN" sz="14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</a:b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单位：万本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男生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女生</a:t>
                      </a:r>
                      <a:endParaRPr lang="en-US" altLang="zh-CN" sz="1400" b="1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出版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19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上架</a:t>
                      </a: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34.5)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0.9</a:t>
                      </a:r>
                      <a:endParaRPr lang="zh-CN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18.05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1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3.6</a:t>
                      </a:r>
                      <a:endParaRPr lang="zh-CN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103.5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4.6</a:t>
                      </a:r>
                      <a:endParaRPr lang="zh-CN" altLang="zh-CN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41.5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14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4.4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66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1.32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12.6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84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5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追书神器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2.43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1.27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05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受推广力度加大的影响，阅读用户持续增长。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有所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，新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用户的阅读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转化率相对较低，需控制不能持续下降。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EFF05A-CB92-4E38-A198-422206BA993C}"/>
              </a:ext>
            </a:extLst>
          </p:cNvPr>
          <p:cNvSpPr txBox="1"/>
          <p:nvPr/>
        </p:nvSpPr>
        <p:spPr>
          <a:xfrm>
            <a:off x="5353050" y="3890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258C6E5D-36E9-4792-ABFC-B06D4CAE7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33988"/>
              </p:ext>
            </p:extLst>
          </p:nvPr>
        </p:nvGraphicFramePr>
        <p:xfrm>
          <a:off x="1153196" y="1116319"/>
          <a:ext cx="4199853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37FFF8DC-BCAA-4EC5-A456-5CDE3FC32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7769901"/>
              </p:ext>
            </p:extLst>
          </p:nvPr>
        </p:nvGraphicFramePr>
        <p:xfrm>
          <a:off x="5700849" y="1116319"/>
          <a:ext cx="5636760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5685833" y="4269662"/>
            <a:ext cx="568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阅读付费图书但未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值用户占比有所增高，总体内容对用户的吸引力有所下降，但表现不十分明显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9167" y="430256"/>
            <a:ext cx="2024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阅读行为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9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作者数量分析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074578F0-724A-B74C-B3D5-3BF71F7C3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673427"/>
              </p:ext>
            </p:extLst>
          </p:nvPr>
        </p:nvGraphicFramePr>
        <p:xfrm>
          <a:off x="606140" y="1234106"/>
          <a:ext cx="5446931" cy="3260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E356AFF-D268-4749-9A92-B972B8AC7580}"/>
              </a:ext>
            </a:extLst>
          </p:cNvPr>
          <p:cNvSpPr txBox="1"/>
          <p:nvPr/>
        </p:nvSpPr>
        <p:spPr>
          <a:xfrm>
            <a:off x="718522" y="4654500"/>
            <a:ext cx="5553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签约分析</a:t>
            </a:r>
            <a:r>
              <a:rPr lang="zh-CN" altLang="en-US" sz="1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签约作者人数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年同比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年总下降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，女生签约作者人数同比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年下降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，男生签约作者人数同比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年下降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。其中男生签约作者人数下降最为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明显但签约量今年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月出现反弹，趋势向上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1DD41E9A-D830-4B68-908F-BACF9911D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671920"/>
              </p:ext>
            </p:extLst>
          </p:nvPr>
        </p:nvGraphicFramePr>
        <p:xfrm>
          <a:off x="6272011" y="1246985"/>
          <a:ext cx="5475216" cy="323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E356AFF-D268-4749-9A92-B972B8AC7580}"/>
              </a:ext>
            </a:extLst>
          </p:cNvPr>
          <p:cNvSpPr txBox="1"/>
          <p:nvPr/>
        </p:nvSpPr>
        <p:spPr>
          <a:xfrm>
            <a:off x="6492984" y="4672606"/>
            <a:ext cx="499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驻站分析</a:t>
            </a:r>
            <a:r>
              <a:rPr lang="zh-CN" altLang="en-US" sz="1600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驻站作者去年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月后出现大幅度下降，目前稳定在月活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86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76091" y="1831863"/>
            <a:ext cx="477129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用户整体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用户发展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5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71287" y="2314724"/>
            <a:ext cx="4771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74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3895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客户端产品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质量变化情况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6047" y="4054603"/>
            <a:ext cx="10166211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用户规模扩大同时，次日留存和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日留存有所下降，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月份版本更新后次日留存和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日留存有所上升，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日留存达到了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月以来的最大值。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存留超过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日的用户占比在下降，但绝对值在持续增加，推广用户质量保持稳定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费率下降，受新用户付费率低于老用户影响，需要关注并提升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月版本更新后，使用时长有所反弹，需要继续提升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1">
            <a:extLst>
              <a:ext uri="{FF2B5EF4-FFF2-40B4-BE49-F238E27FC236}">
                <a16:creationId xmlns:a16="http://schemas.microsoft.com/office/drawing/2014/main" xmlns="" id="{CD742297-6800-42EC-B9B5-1E8908EEB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20572"/>
              </p:ext>
            </p:extLst>
          </p:nvPr>
        </p:nvGraphicFramePr>
        <p:xfrm>
          <a:off x="510364" y="1471143"/>
          <a:ext cx="11077579" cy="23149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8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8436">
                  <a:extLst>
                    <a:ext uri="{9D8B030D-6E8A-4147-A177-3AD203B41FA5}">
                      <a16:colId xmlns:a16="http://schemas.microsoft.com/office/drawing/2014/main" xmlns="" val="2847809817"/>
                    </a:ext>
                  </a:extLst>
                </a:gridCol>
                <a:gridCol w="836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xmlns="" val="264605369"/>
                    </a:ext>
                  </a:extLst>
                </a:gridCol>
                <a:gridCol w="7418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xmlns="" val="292174203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xmlns="" val="2464376864"/>
                    </a:ext>
                  </a:extLst>
                </a:gridCol>
                <a:gridCol w="6939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63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70678"/>
                <a:gridCol w="970678">
                  <a:extLst>
                    <a:ext uri="{9D8B030D-6E8A-4147-A177-3AD203B41FA5}">
                      <a16:colId xmlns:a16="http://schemas.microsoft.com/office/drawing/2014/main" xmlns="" val="3293067359"/>
                    </a:ext>
                  </a:extLst>
                </a:gridCol>
              </a:tblGrid>
              <a:tr h="8746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年数据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日均</a:t>
                      </a:r>
                      <a:endParaRPr lang="en-US" alt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新用户数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  <a:endParaRPr lang="en-US" alt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次留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日留存（</a:t>
                      </a: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日留存</a:t>
                      </a:r>
                      <a:endParaRPr lang="zh-CN" alt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总用户数</a:t>
                      </a:r>
                      <a:endParaRPr lang="zh-CN" alt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日存留用户</a:t>
                      </a:r>
                      <a:endParaRPr 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日存留占比</a:t>
                      </a:r>
                      <a:endParaRPr 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新增占比</a:t>
                      </a:r>
                      <a:endParaRPr lang="zh-CN" sz="12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单机单次</a:t>
                      </a:r>
                      <a:r>
                        <a:rPr 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时长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（分钟）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单机单日时长（分钟）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390,617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8.49%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641,362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515,103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60.90%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4.81%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7.4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61.01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293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339,375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22.06%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620,740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365,839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58.94%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4.49%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7.0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54.57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272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8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406,608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21.66%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705,279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376,756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53.42%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57.65%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3.81%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6.78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54.06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257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609,625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928,808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448,571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3.11%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6.87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54.23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219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9</a:t>
                      </a:r>
                      <a:r>
                        <a:rPr lang="zh-CN" altLang="en-US" sz="12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582,476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903,519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64.47%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3.11%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7.07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55.44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238</a:t>
                      </a:r>
                      <a:endParaRPr lang="zh-CN" sz="12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6201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71287" y="2314724"/>
            <a:ext cx="4771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1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6981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目标总结 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关键指标与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优化目标，未达目标不放量推广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3083" y="1452153"/>
            <a:ext cx="9315594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目前的客户端数据，推广很难回本，浪费推广预算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分析业内各项指标设立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目标，优化渠道和运营手段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目标搭配渠道，超过目标的全力投放，达不到的渠道小量测试，争取整体达到目标值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168054"/>
              </p:ext>
            </p:extLst>
          </p:nvPr>
        </p:nvGraphicFramePr>
        <p:xfrm>
          <a:off x="860905" y="3008310"/>
          <a:ext cx="10464245" cy="2078844"/>
        </p:xfrm>
        <a:graphic>
          <a:graphicData uri="http://schemas.openxmlformats.org/drawingml/2006/table">
            <a:tbl>
              <a:tblPr/>
              <a:tblGrid>
                <a:gridCol w="831228"/>
                <a:gridCol w="831228"/>
                <a:gridCol w="1188190"/>
                <a:gridCol w="1170807"/>
                <a:gridCol w="1169878"/>
                <a:gridCol w="923589"/>
                <a:gridCol w="831228"/>
                <a:gridCol w="831228"/>
                <a:gridCol w="889055"/>
                <a:gridCol w="871478"/>
                <a:gridCol w="926336"/>
              </a:tblGrid>
              <a:tr h="71039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</a:t>
                      </a:r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ARPPU</a:t>
                      </a: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日月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</a:t>
                      </a:r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ARPU</a:t>
                      </a:r>
                    </a:p>
                    <a:p>
                      <a:pPr algn="ctr" rtl="0" fontAlgn="ctr"/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日月）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LTV</a:t>
                      </a:r>
                    </a:p>
                    <a:p>
                      <a:pPr algn="ctr" rtl="0" fontAlgn="ctr"/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日月）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1128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2-3.8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25/38.8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0.25/1.04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0.19/0.6</a:t>
                      </a:r>
                      <a:endParaRPr lang="en-US" altLang="zh-CN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5%-7.72</a:t>
                      </a:r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10%-20%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55834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行业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2-6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20-30/40-60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0.1-0.36/1-3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0.2-1/0.3-1.8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20%-42%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7%-38%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2%-10%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　</a:t>
                      </a:r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5%-20%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10%-30%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60%-86%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98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&lt;5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25/40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0.3/2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0.3/0.8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25%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80%</a:t>
                      </a:r>
                      <a:endParaRPr lang="zh-CN" alt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9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73158"/>
              </p:ext>
            </p:extLst>
          </p:nvPr>
        </p:nvGraphicFramePr>
        <p:xfrm>
          <a:off x="1643573" y="2968636"/>
          <a:ext cx="8904849" cy="2853406"/>
        </p:xfrm>
        <a:graphic>
          <a:graphicData uri="http://schemas.openxmlformats.org/drawingml/2006/table">
            <a:tbl>
              <a:tblPr/>
              <a:tblGrid>
                <a:gridCol w="1451876"/>
                <a:gridCol w="1249122"/>
                <a:gridCol w="1392701"/>
                <a:gridCol w="1195754"/>
                <a:gridCol w="1223889"/>
                <a:gridCol w="1350499"/>
                <a:gridCol w="1041008"/>
              </a:tblGrid>
              <a:tr h="2583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833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营业利润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-1,899,519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6,551,381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-512,556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-2,048,938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2,090,368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58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其中：</a:t>
                      </a: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-1,679,570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7,141,360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-505,938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-2,091,564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2,864,288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58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汤圆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-219,949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-589,979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-6,618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42,626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-773,920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5833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自有平台收入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5,487,294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5,872,443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5,140,589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7,015,283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23,515,610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其中：</a:t>
                      </a: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4,789,188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5,404,187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4,669,505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6,745,283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21,608,163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汤圆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698,106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468,257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471,084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270,000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1,907,447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33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广告收入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419,747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4,432,071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767,794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1,283,683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6,903,295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其中：</a:t>
                      </a: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</a:t>
                      </a: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268,120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4,432,071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507,633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1,099,057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6,306,880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汤圆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151,627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260,161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184,626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596,415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0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游戏联运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4,107,173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4,231,199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3,191,548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3,000,000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14,529,919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754943" y="1173051"/>
            <a:ext cx="86821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营业利润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209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万元，其中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17K 286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万元，汤圆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-77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万元；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自有平台收入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2352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万元，其中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17k 2161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万元，汤圆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191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万元；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广告收入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690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万元，其中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17K 631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万元，汤圆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59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万元；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游戏联运收入</a:t>
            </a:r>
            <a:r>
              <a:rPr lang="en-US" altLang="zh-CN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1453</a:t>
            </a: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万元。</a:t>
            </a:r>
            <a:endParaRPr lang="en-US" altLang="zh-CN" sz="1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5947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今年预测     基于目前目标和推广策略预测今年情况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4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942779" y="2033954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03834" y="3695009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1567911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重  构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1287" y="2314724"/>
            <a:ext cx="4771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1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原因分析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C730518-874D-4CAC-BD49-75514C977F53}"/>
              </a:ext>
            </a:extLst>
          </p:cNvPr>
          <p:cNvSpPr/>
          <p:nvPr/>
        </p:nvSpPr>
        <p:spPr>
          <a:xfrm>
            <a:off x="1648496" y="1550715"/>
            <a:ext cx="94091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彻底提升各项运营指标，仅靠运营和渠道提升，产品的功能的小修补很难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现有架构沿用十几年，以下问题不重构很难解决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——https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、防攻击、维护需要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基础数据平台、大数据模块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可拓展性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架构预留空间，提升开发速度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运营推广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框架设计局限，无法开展新功能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后台整合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三十来个后台，修改不如重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indent="-400050">
              <a:buFont typeface="+mj-ea"/>
              <a:buAutoNum type="ea1JpnChsDb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indent="-400050">
              <a:buFont typeface="+mj-ea"/>
              <a:buAutoNum type="ea1JpnChsDbPeriod"/>
            </a:pPr>
            <a:r>
              <a:rPr lang="zh-CN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竞争进入红海，渠道类平台竞争激烈原创型平台还有机会，但是定位和优势没有</a:t>
            </a:r>
            <a:r>
              <a:rPr lang="zh-CN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体现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88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488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   产品质量指标竞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12432"/>
              </p:ext>
            </p:extLst>
          </p:nvPr>
        </p:nvGraphicFramePr>
        <p:xfrm>
          <a:off x="1706484" y="1118742"/>
          <a:ext cx="9087865" cy="3315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5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60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9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00477"/>
                <a:gridCol w="8013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2213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48982"/>
                <a:gridCol w="976162"/>
                <a:gridCol w="1227673"/>
              </a:tblGrid>
              <a:tr h="8053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应用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App</a:t>
                      </a: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指数排名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</a:t>
                      </a:r>
                      <a:r>
                        <a:rPr 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七日</a:t>
                      </a: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留存（</a:t>
                      </a: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r>
                        <a:rPr 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400" kern="100" dirty="0" smtClean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MAU</a:t>
                      </a:r>
                      <a:r>
                        <a:rPr 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万）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DAU</a:t>
                      </a: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（万）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单机</a:t>
                      </a:r>
                      <a:r>
                        <a:rPr 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日时长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（分钟）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err="1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Arpu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元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付费率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%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8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84-67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5-9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78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11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36.17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（实际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55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188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238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38.8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2.7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（安卓）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9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掌阅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18-28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12116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2224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51.95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286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56.7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2.5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6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书旗小说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14-28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2098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550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55.72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438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40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2.8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53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追书神器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1054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119.51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681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45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7.7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53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阅读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7-14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1845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68.67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448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24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（阅文）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379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微信读书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24-38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851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186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91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起点阅读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-15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519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57.81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489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9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连尚阅读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7-11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680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--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26820" y="4448576"/>
            <a:ext cx="10047194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七日留存处于中等偏下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付费率提升空间大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值没有明显差距；日时长中等，月时长中等偏低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阅书旗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，排名前三产品各有突出和落后的点，掌阅书旗留存较好，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旗使用时长较好。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追书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神器，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各项指标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远超其他竞品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信读书，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留存远超其他竞品，其他指标很差，据了解收入相关指标也很低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起点，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类似我们产品，使用时长高于我们，留存偏低，付费指标未获得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7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749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竞品功能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966579"/>
              </p:ext>
            </p:extLst>
          </p:nvPr>
        </p:nvGraphicFramePr>
        <p:xfrm>
          <a:off x="434235" y="1164371"/>
          <a:ext cx="748627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489"/>
                <a:gridCol w="527491"/>
                <a:gridCol w="953487"/>
                <a:gridCol w="740489"/>
                <a:gridCol w="740489"/>
                <a:gridCol w="602745"/>
                <a:gridCol w="657753"/>
                <a:gridCol w="630135"/>
                <a:gridCol w="631064"/>
                <a:gridCol w="695460"/>
                <a:gridCol w="566670"/>
              </a:tblGrid>
              <a:tr h="496749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92205">
                <a:tc rowSpan="5" grid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人工推荐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8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2205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自己找书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2205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在线朗读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0646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292205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书评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0646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找书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智能推荐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领袖推荐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好友推荐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看书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划线笔记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云同步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书圈广场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50646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997559" y="827159"/>
            <a:ext cx="3563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品影响留存的功能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智能推荐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阅读微信读书根据用户的属性，浏览记录，偏好设置等多种因素来进行精准推荐，提升新用户阅读比例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领袖推荐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：起点书单达人，追书的书荒区实现了有效的用户推书，对老用户的留存有很大的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：起点掌阅在书评区的基础上建立了书圈制度，包含书评内容，以及用户产生的作品讨论、想法，为用户提供了多维度的互动体验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5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817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品功能对比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0503"/>
              </p:ext>
            </p:extLst>
          </p:nvPr>
        </p:nvGraphicFramePr>
        <p:xfrm>
          <a:off x="301132" y="1253479"/>
          <a:ext cx="7917183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4"/>
                <a:gridCol w="497779"/>
                <a:gridCol w="1156106"/>
                <a:gridCol w="505346"/>
                <a:gridCol w="719744"/>
                <a:gridCol w="719744"/>
                <a:gridCol w="719744"/>
                <a:gridCol w="719744"/>
                <a:gridCol w="719744"/>
                <a:gridCol w="719744"/>
                <a:gridCol w="719744"/>
              </a:tblGrid>
              <a:tr h="187204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追书神器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粉丝等级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粉丝排行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作家助手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在论坛有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作品管理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数据查询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粉丝经营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作品红包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站外粉丝运营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用户社交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论坛</a:t>
                      </a:r>
                      <a:r>
                        <a:rPr lang="en-US" altLang="zh-CN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书荒互助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横向讨论圈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专栏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想法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r>
                        <a:rPr lang="zh-CN" altLang="en-US" sz="1100" kern="100" dirty="0" smtClean="0">
                          <a:effectLst/>
                        </a:rPr>
                        <a:t>（章评）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拉新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有奖分享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r>
                        <a:rPr lang="zh-CN" altLang="en-US" sz="1100" kern="100" dirty="0" smtClean="0">
                          <a:effectLst/>
                        </a:rPr>
                        <a:t>安卓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232487" y="1022780"/>
            <a:ext cx="3487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：起点和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为了统一管理阅文旗下所有原创平台，研发了单独的作者助手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，包含作品管理、数据查看，粉丝互动等多项完善的创作功能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32487" y="5195380"/>
            <a:ext cx="35903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：书旗邀请好友送代金券，微信分享作品给好友双方都能免费阅读，追书邀请好友得现金奖励（可提现）</a:t>
            </a:r>
          </a:p>
        </p:txBody>
      </p:sp>
      <p:sp>
        <p:nvSpPr>
          <p:cNvPr id="6" name="矩形 5"/>
          <p:cNvSpPr/>
          <p:nvPr/>
        </p:nvSpPr>
        <p:spPr>
          <a:xfrm>
            <a:off x="8232487" y="4069812"/>
            <a:ext cx="3146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用户社交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：追书以论坛为基础，提供多个用户交流板块，主打书荒互助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32488" y="2592440"/>
            <a:ext cx="34872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站外粉丝经营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：阅文在站外粉丝经营上，与作者合作，帮助大神作者参与综艺节目，增加作者曝光，增加大神粉丝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1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月用户访问情况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7051" y="710430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去重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6820" y="4151804"/>
            <a:ext cx="9916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先增后降，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波动增长。推广渠道主要来自搜索引流和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SEM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，从关键词覆盖看应该是波动上涨，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下降主要由于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月开始出现的被劫持，已报网警，重构后提升安全性。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DAUMAU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持续下降，考虑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，停止了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的推广，目前看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收入未受影响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前三个月下降明显，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月反弹，目前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开始推广后反弹明显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苹果，受刷榜、信息流等多种推广方式带来的效果不同影响，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变化不大，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万上下波动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555600"/>
              </p:ext>
            </p:extLst>
          </p:nvPr>
        </p:nvGraphicFramePr>
        <p:xfrm>
          <a:off x="615676" y="1235511"/>
          <a:ext cx="5569526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291682"/>
              </p:ext>
            </p:extLst>
          </p:nvPr>
        </p:nvGraphicFramePr>
        <p:xfrm>
          <a:off x="6423468" y="1248390"/>
          <a:ext cx="5293343" cy="270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06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不同功能优劣分析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2507" y="1106722"/>
            <a:ext cx="546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用户阅读体验上：</a:t>
            </a: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对标业界最高的追书神器与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阅读，根据艾瑞数据，在用户单日阅读时长数据的表现上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追书神器在日阅读时长上是</a:t>
            </a: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2.86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阅读在日阅读时长上是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1.24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1.88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从作品量上来看</a:t>
            </a: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共计上架作品量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26043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追书共计上架作品量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24380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本（涵盖网文各家精品），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127492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本（网文出版皆有）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追书阅读时长好的原因分析：</a:t>
            </a: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、优惠汇集各大平台精品作品，所以在内容上产生了优势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、推书灵活准确，推得书都能搜到看到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阅读时长好的原因分析</a:t>
            </a: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、在作品量上有绝对优势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、在针对用户推荐上实现大数据精准的推荐，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238510001"/>
              </p:ext>
            </p:extLst>
          </p:nvPr>
        </p:nvGraphicFramePr>
        <p:xfrm>
          <a:off x="6615523" y="1106722"/>
          <a:ext cx="4909820" cy="2972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6744737" y="4409033"/>
            <a:ext cx="5351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综</a:t>
            </a:r>
            <a:r>
              <a:rPr lang="zh-CN" altLang="en-US" sz="1600" b="1" kern="100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上，在阅读体验上</a:t>
            </a:r>
            <a:endParaRPr lang="en-US" altLang="zh-CN" sz="1600" b="1" kern="100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b="1" kern="100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、要加大作品量，提高精品作品的数量</a:t>
            </a:r>
            <a:endParaRPr lang="en-US" altLang="zh-CN" sz="1600" b="1" kern="100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b="1" kern="100" dirty="0" smtClean="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、优化阅读体验，更精准的将作品推荐给用户</a:t>
            </a:r>
            <a:endParaRPr lang="en-US" altLang="zh-CN" sz="1600" b="1" kern="100" dirty="0" smtClean="0"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不同功能优劣分析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0527" y="1083400"/>
            <a:ext cx="5162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互动体验上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对比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我们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与掌阅，拿</a:t>
            </a:r>
            <a:r>
              <a:rPr lang="en-US" altLang="zh-CN" sz="1600" b="1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签约作品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九星霸体诀做比较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81" r="383" b="69859"/>
          <a:stretch/>
        </p:blipFill>
        <p:spPr>
          <a:xfrm>
            <a:off x="6050761" y="1166024"/>
            <a:ext cx="3374305" cy="203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7" r="222" b="23879"/>
          <a:stretch/>
        </p:blipFill>
        <p:spPr>
          <a:xfrm>
            <a:off x="8359887" y="3690222"/>
            <a:ext cx="3201157" cy="2462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221456" y="1903117"/>
            <a:ext cx="4162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诀在掌阅书友圈有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10.3w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发言，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44w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书友，平均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0.23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1456" y="2550381"/>
            <a:ext cx="39714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诀在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2.1w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条评论，今年有</a:t>
            </a:r>
            <a:r>
              <a:rPr lang="en-US" altLang="zh-CN" sz="1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29w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用户看过这本书，有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8570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人是这本书的付费用户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1456" y="3501804"/>
            <a:ext cx="4162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功能方面：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：只有基础的书评和回复书评功能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掌阅：有完善的书友圈体系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赞，书评及回复、想法、讨论、书友圈打卡、书友圈任务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830527" y="4831707"/>
            <a:ext cx="7138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在互动体验上，我们存在功能上的劣势，导致我们自有的签约热门作品，在站外大平台的用户互动质量上要远高于我们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有平台上的互动，互动可以帮助读者留存，鼓励作者创作，我们后续需要重点加强。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2825" y="33162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掌阅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3937" y="637964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17k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512050" y="2223070"/>
            <a:ext cx="596900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243753" y="5721584"/>
            <a:ext cx="1436947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不同功能优劣分析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6590" y="1274123"/>
            <a:ext cx="596287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拉新和分享体验上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目前各家都在尝试不同的分享拉新手段，比较典型的案例如下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信读书：分享给好友双方免费读、无限卡免费读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书旗小说：邀请好友得代金券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追书神器：邀请好友得现金奖励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常用策略分享方式：在阅读时摘取段落、或将想法生成卡片分享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0527" y="4716991"/>
            <a:ext cx="60490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在拉新和分享体验上，</a:t>
            </a:r>
            <a:r>
              <a:rPr lang="en-US" altLang="zh-CN" sz="14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目前只有基础的作品分享功能，后续可尝试不同的有奖分享策略，可以类似微信读书那样，通过一部分作品免费的奖励来刺激用户分享，从而起到拉新及促留存的作用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0330" y="3565680"/>
            <a:ext cx="584160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微信读书围绕</a:t>
            </a:r>
            <a:r>
              <a:rPr lang="en-US" altLang="zh-CN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【</a:t>
            </a: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分享免费看</a:t>
            </a:r>
            <a:r>
              <a:rPr lang="en-US" altLang="zh-CN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】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的方式，面向所有用户做了系列推广功能，从数据来看，微信读书的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日留存是各家中最高的，由此可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看出，分享免费看书的方式与提高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留存及拉新有一定关系。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6" y="787416"/>
            <a:ext cx="1806497" cy="321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21" y="782433"/>
            <a:ext cx="1808788" cy="3217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06" y="4731631"/>
            <a:ext cx="1806497" cy="139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49" y="4625946"/>
            <a:ext cx="2130799" cy="1663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7118884" y="4190306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信分享免费领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9145" y="4206618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信分享免费领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82188" y="6280051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追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93578" y="6446727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书旗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不同功能优劣分析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6820" y="1206312"/>
            <a:ext cx="938403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从创作功能来看</a:t>
            </a: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创作功能正在慢慢起步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，起点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及连尚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读书，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需要单独下载一个作家助手完成，书旗小说在安卓端开放了创作功能，但是不能查看数据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48" y="2177349"/>
            <a:ext cx="2044802" cy="408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226820" y="2417030"/>
            <a:ext cx="4310981" cy="23544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阅文推出独立的作家助手</a:t>
            </a:r>
            <a:r>
              <a:rPr lang="en-US" altLang="zh-CN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的原因：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阅文旗下原创平台重多，需要统一管理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无法单独在任一端口内内嵌作者板块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书旗在安卓端推出简单写作功能的原因：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、作者量少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、处于探索阶段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51" y="2138711"/>
            <a:ext cx="2299251" cy="4089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226819" y="4771521"/>
            <a:ext cx="4310981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能在同一个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上看书写书，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查看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，目前市场属于空白</a:t>
            </a:r>
            <a:r>
              <a:rPr lang="zh-CN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4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可在此方向进行深度尝试。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不同功能优劣分析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93118" y="747593"/>
            <a:ext cx="3975100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从粉丝经营来看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内经营：阅文通过作家助手打通作者与粉丝之间的联系，例如起点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en-US" altLang="zh-CN" sz="16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红包广场、</a:t>
            </a:r>
            <a:r>
              <a:rPr lang="en-US" altLang="zh-CN" sz="16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大神说、起点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作家粉丝称号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外经营：阅文通过个渠道来宣传自己站内大神作者，提高作者的曝光量，为作者吸粉，同时达到品牌宣传的目的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284225"/>
            <a:ext cx="5029200" cy="141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941864"/>
            <a:ext cx="1799535" cy="3200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5" y="2942087"/>
            <a:ext cx="1797621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5" y="2942087"/>
            <a:ext cx="1598685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244982" y="4090866"/>
            <a:ext cx="397510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从平台来看，中文集团和阅文集团同为原创平台，对作家粉丝经营与作者培养上有着相同的需求</a:t>
            </a:r>
            <a:endParaRPr lang="en-US" altLang="zh-CN" sz="16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solidFill>
                <a:schemeClr val="accent6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因此</a:t>
            </a:r>
            <a:r>
              <a:rPr lang="en-US" altLang="zh-CN" sz="16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在规划手机创作功能时，需深度考虑作者粉丝运营（包含站内及站外），同时兼顾新人作者的培养与挖掘。</a:t>
            </a:r>
            <a:endParaRPr lang="en-US" altLang="zh-CN" sz="16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重构理念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44024" y="1006207"/>
            <a:ext cx="94742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综上分析，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重构时，在提升读者的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阅读体验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的同时，需加强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读者间的社交互动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并将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融入进去，注重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新作者培养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，加强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作者粉丝经营。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因此，将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定位为一个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原创生态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原创生态：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将作者当成平台用户的一部分，通过作者产生源源不断的优质内容与读者用户进行互动，注重作者培养，增强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的作者品牌影响力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粉丝社交平台：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从读者与作者，读者与读者两个点出发，为读者提供相互交流的话题社区平台，为作者提供工具来打通与读者的距离，增强作者粉丝经营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37" y="3251792"/>
            <a:ext cx="7431011" cy="3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1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0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9624782-90A6-4239-B8EB-B8A5558B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1" y="1144429"/>
            <a:ext cx="2717940" cy="5435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F2869B0-7CCD-4427-9106-5A749B82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22" y="1183066"/>
            <a:ext cx="2717940" cy="5435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287F510B-CFB8-4424-9230-A7D1FBD506B0}"/>
              </a:ext>
            </a:extLst>
          </p:cNvPr>
          <p:cNvSpPr/>
          <p:nvPr/>
        </p:nvSpPr>
        <p:spPr>
          <a:xfrm>
            <a:off x="7607915" y="1106723"/>
            <a:ext cx="36124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阅读体验优化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追齐竞品功能，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优化阅读体验，增加章评、星球等模块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实现同步阅读进度，三端登录均能保持体验一致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阅读章节时，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提供本章说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入口，随时表达阅读时达到想法，也可以直接去作品星球参与讨论，增加互动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阅读中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增加月票、推荐票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、打赏入口，增加作者与读者的互动，提升道具消耗比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为订阅用户提供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批量购买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功能，一次性购买多章还可享受低价折扣优惠，操作更便捷。</a:t>
            </a:r>
          </a:p>
        </p:txBody>
      </p:sp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2" y="448348"/>
            <a:ext cx="3861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读者阅读体验提升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6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FC60FE8-87A9-43F3-8EFC-81E12DB8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3" y="1111734"/>
            <a:ext cx="2121667" cy="5335927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FEA5D8CB-D836-4652-87C6-1A611482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62871"/>
              </p:ext>
            </p:extLst>
          </p:nvPr>
        </p:nvGraphicFramePr>
        <p:xfrm>
          <a:off x="4127419" y="1349756"/>
          <a:ext cx="7023948" cy="936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736">
                  <a:extLst>
                    <a:ext uri="{9D8B030D-6E8A-4147-A177-3AD203B41FA5}">
                      <a16:colId xmlns="" xmlns:a16="http://schemas.microsoft.com/office/drawing/2014/main" val="2354243177"/>
                    </a:ext>
                  </a:extLst>
                </a:gridCol>
                <a:gridCol w="621838">
                  <a:extLst>
                    <a:ext uri="{9D8B030D-6E8A-4147-A177-3AD203B41FA5}">
                      <a16:colId xmlns="" xmlns:a16="http://schemas.microsoft.com/office/drawing/2014/main" val="218794003"/>
                    </a:ext>
                  </a:extLst>
                </a:gridCol>
                <a:gridCol w="778087">
                  <a:extLst>
                    <a:ext uri="{9D8B030D-6E8A-4147-A177-3AD203B41FA5}">
                      <a16:colId xmlns="" xmlns:a16="http://schemas.microsoft.com/office/drawing/2014/main" val="2852702013"/>
                    </a:ext>
                  </a:extLst>
                </a:gridCol>
                <a:gridCol w="778087">
                  <a:extLst>
                    <a:ext uri="{9D8B030D-6E8A-4147-A177-3AD203B41FA5}">
                      <a16:colId xmlns="" xmlns:a16="http://schemas.microsoft.com/office/drawing/2014/main" val="3795058431"/>
                    </a:ext>
                  </a:extLst>
                </a:gridCol>
                <a:gridCol w="777240">
                  <a:extLst>
                    <a:ext uri="{9D8B030D-6E8A-4147-A177-3AD203B41FA5}">
                      <a16:colId xmlns="" xmlns:a16="http://schemas.microsoft.com/office/drawing/2014/main" val="936156800"/>
                    </a:ext>
                  </a:extLst>
                </a:gridCol>
                <a:gridCol w="777240">
                  <a:extLst>
                    <a:ext uri="{9D8B030D-6E8A-4147-A177-3AD203B41FA5}">
                      <a16:colId xmlns="" xmlns:a16="http://schemas.microsoft.com/office/drawing/2014/main" val="3682887201"/>
                    </a:ext>
                  </a:extLst>
                </a:gridCol>
                <a:gridCol w="777240">
                  <a:extLst>
                    <a:ext uri="{9D8B030D-6E8A-4147-A177-3AD203B41FA5}">
                      <a16:colId xmlns="" xmlns:a16="http://schemas.microsoft.com/office/drawing/2014/main" val="1093426826"/>
                    </a:ext>
                  </a:extLst>
                </a:gridCol>
                <a:gridCol w="777240">
                  <a:extLst>
                    <a:ext uri="{9D8B030D-6E8A-4147-A177-3AD203B41FA5}">
                      <a16:colId xmlns="" xmlns:a16="http://schemas.microsoft.com/office/drawing/2014/main" val="943015067"/>
                    </a:ext>
                  </a:extLst>
                </a:gridCol>
                <a:gridCol w="777240">
                  <a:extLst>
                    <a:ext uri="{9D8B030D-6E8A-4147-A177-3AD203B41FA5}">
                      <a16:colId xmlns="" xmlns:a16="http://schemas.microsoft.com/office/drawing/2014/main" val="1089455271"/>
                    </a:ext>
                  </a:extLst>
                </a:gridCol>
              </a:tblGrid>
              <a:tr h="509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4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effectLst/>
                        </a:rPr>
                        <a:t>等级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Vip1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vip2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Vip7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92230037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4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effectLst/>
                        </a:rPr>
                        <a:t>消费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元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1-29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30-99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100-199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200-499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500-999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1000-1999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&gt;=2000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80089969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3D1F525B-5DAD-44EE-A5C6-2B1C8AC85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91412"/>
              </p:ext>
            </p:extLst>
          </p:nvPr>
        </p:nvGraphicFramePr>
        <p:xfrm>
          <a:off x="4094756" y="2793252"/>
          <a:ext cx="7023942" cy="3715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8120">
                  <a:extLst>
                    <a:ext uri="{9D8B030D-6E8A-4147-A177-3AD203B41FA5}">
                      <a16:colId xmlns="" xmlns:a16="http://schemas.microsoft.com/office/drawing/2014/main" val="1952139831"/>
                    </a:ext>
                  </a:extLst>
                </a:gridCol>
                <a:gridCol w="637197">
                  <a:extLst>
                    <a:ext uri="{9D8B030D-6E8A-4147-A177-3AD203B41FA5}">
                      <a16:colId xmlns="" xmlns:a16="http://schemas.microsoft.com/office/drawing/2014/main" val="1747435955"/>
                    </a:ext>
                  </a:extLst>
                </a:gridCol>
                <a:gridCol w="637197">
                  <a:extLst>
                    <a:ext uri="{9D8B030D-6E8A-4147-A177-3AD203B41FA5}">
                      <a16:colId xmlns="" xmlns:a16="http://schemas.microsoft.com/office/drawing/2014/main" val="58269957"/>
                    </a:ext>
                  </a:extLst>
                </a:gridCol>
                <a:gridCol w="638120">
                  <a:extLst>
                    <a:ext uri="{9D8B030D-6E8A-4147-A177-3AD203B41FA5}">
                      <a16:colId xmlns="" xmlns:a16="http://schemas.microsoft.com/office/drawing/2014/main" val="3640217337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3527028142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152198152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3679280313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1218134363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1189187079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2384046406"/>
                    </a:ext>
                  </a:extLst>
                </a:gridCol>
                <a:gridCol w="639044">
                  <a:extLst>
                    <a:ext uri="{9D8B030D-6E8A-4147-A177-3AD203B41FA5}">
                      <a16:colId xmlns="" xmlns:a16="http://schemas.microsoft.com/office/drawing/2014/main" val="25562916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推荐票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置顶卡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催更符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喇叭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抽奖券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补签卡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用户后缀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全站包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主题包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阅读免广告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50159229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Vip0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31465593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Vip1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937211702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Vip2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443305515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Vip3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399336425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320419406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Vip5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81995494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Vip6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386217816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Vip7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35720074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429FE5D-8CC7-486C-9829-FB7CD6204033}"/>
              </a:ext>
            </a:extLst>
          </p:cNvPr>
          <p:cNvSpPr/>
          <p:nvPr/>
        </p:nvSpPr>
        <p:spPr>
          <a:xfrm>
            <a:off x="4016252" y="957846"/>
            <a:ext cx="2905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读者等级详情：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68960D1-9DA3-4948-B2AB-24C1AA56F48E}"/>
              </a:ext>
            </a:extLst>
          </p:cNvPr>
          <p:cNvSpPr/>
          <p:nvPr/>
        </p:nvSpPr>
        <p:spPr>
          <a:xfrm>
            <a:off x="4016252" y="2485475"/>
            <a:ext cx="2905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读者等级特权：</a:t>
            </a:r>
            <a:endParaRPr lang="zh-CN" altLang="en-US" sz="1400" dirty="0"/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读者增加等级体系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5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429FE5D-8CC7-486C-9829-FB7CD6204033}"/>
              </a:ext>
            </a:extLst>
          </p:cNvPr>
          <p:cNvSpPr/>
          <p:nvPr/>
        </p:nvSpPr>
        <p:spPr>
          <a:xfrm>
            <a:off x="7347376" y="1521885"/>
            <a:ext cx="430707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完善站内运营工具，为读者优化阅读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参照主流竞品，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智能推荐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已是各家必不可少留住用户的法宝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推荐规则：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阅读基因推荐、阅读分类推荐、关注同一作者的人在读推荐、阅读相同作品的人在读推荐、根据阅读类别推荐同类作者的书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在保留主编推荐等推荐位的同时，遵循用户阅读轨迹，进行大数据分析，为读者推荐真正可能想看的书，才是尊重用户、留住用户的最好途径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目前在智能推荐上十分欠缺，几乎全部为运营或编辑手动推荐，重构后需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加重智能推荐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，考虑采用外部平台。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6944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读者增肌智能推荐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29481E4-1458-4B82-8173-3C2CCBB23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1" y="1514357"/>
            <a:ext cx="2152895" cy="38292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9CFC03C-079D-47E2-AA50-7B5DBFF27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66" y="1852911"/>
            <a:ext cx="2152896" cy="38292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7FF00DE6-10E2-44C8-A437-15354DC95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66" y="2168192"/>
            <a:ext cx="2152895" cy="3829283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3CAE40A8-D0A4-4084-B73D-FCF35230DCD3}"/>
              </a:ext>
            </a:extLst>
          </p:cNvPr>
          <p:cNvSpPr/>
          <p:nvPr/>
        </p:nvSpPr>
        <p:spPr>
          <a:xfrm>
            <a:off x="723056" y="2427550"/>
            <a:ext cx="1007333" cy="4724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0341A3A6-B5F7-4003-A7FC-6C52C1D6B46D}"/>
              </a:ext>
            </a:extLst>
          </p:cNvPr>
          <p:cNvSpPr/>
          <p:nvPr/>
        </p:nvSpPr>
        <p:spPr>
          <a:xfrm>
            <a:off x="2887381" y="2663772"/>
            <a:ext cx="1624475" cy="4724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F63603A4-A1DE-4A4B-95CF-570D0BDB973A}"/>
              </a:ext>
            </a:extLst>
          </p:cNvPr>
          <p:cNvSpPr/>
          <p:nvPr/>
        </p:nvSpPr>
        <p:spPr>
          <a:xfrm>
            <a:off x="5176821" y="2583279"/>
            <a:ext cx="1487930" cy="4724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F4359669-A962-4C13-8769-CA65A6686CC0}"/>
              </a:ext>
            </a:extLst>
          </p:cNvPr>
          <p:cNvSpPr/>
          <p:nvPr/>
        </p:nvSpPr>
        <p:spPr>
          <a:xfrm>
            <a:off x="1226722" y="5597387"/>
            <a:ext cx="12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46E3E28D-13B4-4E11-BCC0-73E8D6453ACC}"/>
              </a:ext>
            </a:extLst>
          </p:cNvPr>
          <p:cNvSpPr/>
          <p:nvPr/>
        </p:nvSpPr>
        <p:spPr>
          <a:xfrm>
            <a:off x="3396459" y="5935472"/>
            <a:ext cx="12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起点读书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D728A651-E6FE-4745-B860-E18C89CC295B}"/>
              </a:ext>
            </a:extLst>
          </p:cNvPr>
          <p:cNvSpPr/>
          <p:nvPr/>
        </p:nvSpPr>
        <p:spPr>
          <a:xfrm>
            <a:off x="5809794" y="6101875"/>
            <a:ext cx="12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72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1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月用户充值金额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9851" y="82972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去重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0000" y="4108188"/>
            <a:ext cx="10539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用户充值波动明显，免登陆调整后付费额增加，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月活动影响充值高峰，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月受劫持影响有所下降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用户充值额未受访问用户减少影响，受活动影响波动较大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安卓用户充值波动，整体未出现显著增长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苹果用户付费金额有一定幅度的增长，用户质量有所提升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139979"/>
              </p:ext>
            </p:extLst>
          </p:nvPr>
        </p:nvGraphicFramePr>
        <p:xfrm>
          <a:off x="6466438" y="1279906"/>
          <a:ext cx="5225040" cy="2724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083255"/>
              </p:ext>
            </p:extLst>
          </p:nvPr>
        </p:nvGraphicFramePr>
        <p:xfrm>
          <a:off x="590969" y="1312612"/>
          <a:ext cx="56688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5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971121" y="1269500"/>
            <a:ext cx="413714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作者运营理念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初级作者：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给新人作者一个大神梦，以新作品自荐得票获取签约机会，让更多的新人作者写书时第一时间能想到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中级作者：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平台提供功能工具，并辅助提升读者规模、粉丝规模，帮助其提升为高级作者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大神作者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量身定制个性活动，推荐和引导读者，帮助作者发展站内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集公司之力，帮助大神打造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从轻衍生到改编影视游戏，发展站外粉丝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="" xmlns:a16="http://schemas.microsoft.com/office/drawing/2014/main" id="{1E42713D-434A-4720-8D7F-F4C9A7D4DFC5}"/>
              </a:ext>
            </a:extLst>
          </p:cNvPr>
          <p:cNvSpPr/>
          <p:nvPr/>
        </p:nvSpPr>
        <p:spPr>
          <a:xfrm>
            <a:off x="7927477" y="1512497"/>
            <a:ext cx="1700226" cy="1367603"/>
          </a:xfrm>
          <a:prstGeom prst="triangle">
            <a:avLst/>
          </a:prstGeom>
          <a:solidFill>
            <a:srgbClr val="EF52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1600" dirty="0">
              <a:ln>
                <a:solidFill>
                  <a:srgbClr val="EF5229"/>
                </a:solidFill>
              </a:ln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="" xmlns:a16="http://schemas.microsoft.com/office/drawing/2014/main" id="{C13F72B9-7EA2-4C5E-9CE9-A2C870E8CAA8}"/>
              </a:ext>
            </a:extLst>
          </p:cNvPr>
          <p:cNvSpPr/>
          <p:nvPr/>
        </p:nvSpPr>
        <p:spPr>
          <a:xfrm>
            <a:off x="7324788" y="2989056"/>
            <a:ext cx="2905606" cy="801547"/>
          </a:xfrm>
          <a:prstGeom prst="trapezoid">
            <a:avLst>
              <a:gd name="adj" fmla="val 64607"/>
            </a:avLst>
          </a:prstGeom>
          <a:solidFill>
            <a:srgbClr val="EF8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大神作者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梯形 13">
            <a:extLst>
              <a:ext uri="{FF2B5EF4-FFF2-40B4-BE49-F238E27FC236}">
                <a16:creationId xmlns="" xmlns:a16="http://schemas.microsoft.com/office/drawing/2014/main" id="{59EDA4AC-E276-4D3C-96CC-470FF4CA48C8}"/>
              </a:ext>
            </a:extLst>
          </p:cNvPr>
          <p:cNvSpPr/>
          <p:nvPr/>
        </p:nvSpPr>
        <p:spPr>
          <a:xfrm>
            <a:off x="6769491" y="3903797"/>
            <a:ext cx="4033627" cy="768907"/>
          </a:xfrm>
          <a:prstGeom prst="trapezoid">
            <a:avLst>
              <a:gd name="adj" fmla="val 68021"/>
            </a:avLst>
          </a:prstGeom>
          <a:solidFill>
            <a:srgbClr val="48A1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中级作者</a:t>
            </a:r>
          </a:p>
        </p:txBody>
      </p:sp>
      <p:sp>
        <p:nvSpPr>
          <p:cNvPr id="15" name="梯形 14">
            <a:extLst>
              <a:ext uri="{FF2B5EF4-FFF2-40B4-BE49-F238E27FC236}">
                <a16:creationId xmlns="" xmlns:a16="http://schemas.microsoft.com/office/drawing/2014/main" id="{71E85DDB-ED86-446F-8A25-F9B694AC31E6}"/>
              </a:ext>
            </a:extLst>
          </p:cNvPr>
          <p:cNvSpPr/>
          <p:nvPr/>
        </p:nvSpPr>
        <p:spPr>
          <a:xfrm>
            <a:off x="6166835" y="4776401"/>
            <a:ext cx="5231267" cy="768907"/>
          </a:xfrm>
          <a:prstGeom prst="trapezoid">
            <a:avLst>
              <a:gd name="adj" fmla="val 63104"/>
            </a:avLst>
          </a:prstGeom>
          <a:solidFill>
            <a:srgbClr val="466B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初级作者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6260E6E6-681A-47ED-A113-2754ABB7B079}"/>
              </a:ext>
            </a:extLst>
          </p:cNvPr>
          <p:cNvSpPr/>
          <p:nvPr/>
        </p:nvSpPr>
        <p:spPr>
          <a:xfrm>
            <a:off x="5307860" y="4719855"/>
            <a:ext cx="797472" cy="778323"/>
          </a:xfrm>
          <a:prstGeom prst="ellipse">
            <a:avLst/>
          </a:prstGeom>
          <a:noFill/>
          <a:ln w="38100">
            <a:solidFill>
              <a:srgbClr val="466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66B7E"/>
                </a:solidFill>
              </a:rPr>
              <a:t>01</a:t>
            </a:r>
            <a:endParaRPr lang="zh-CN" altLang="en-US" sz="2400" dirty="0">
              <a:solidFill>
                <a:srgbClr val="466B7E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="" xmlns:a16="http://schemas.microsoft.com/office/drawing/2014/main" id="{B5A7A07B-B6BA-46F6-9458-0C1AACC6D7BE}"/>
              </a:ext>
            </a:extLst>
          </p:cNvPr>
          <p:cNvSpPr/>
          <p:nvPr/>
        </p:nvSpPr>
        <p:spPr>
          <a:xfrm>
            <a:off x="5987990" y="3727782"/>
            <a:ext cx="797473" cy="778324"/>
          </a:xfrm>
          <a:prstGeom prst="ellipse">
            <a:avLst/>
          </a:prstGeom>
          <a:noFill/>
          <a:ln w="38100">
            <a:solidFill>
              <a:srgbClr val="48A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8A1A9"/>
                </a:solidFill>
              </a:rPr>
              <a:t>02</a:t>
            </a:r>
            <a:endParaRPr lang="zh-CN" altLang="en-US" sz="2400" dirty="0">
              <a:solidFill>
                <a:srgbClr val="48A1A9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35386C21-246B-496B-B4EB-1198105103FF}"/>
              </a:ext>
            </a:extLst>
          </p:cNvPr>
          <p:cNvSpPr/>
          <p:nvPr/>
        </p:nvSpPr>
        <p:spPr>
          <a:xfrm>
            <a:off x="6571063" y="2770875"/>
            <a:ext cx="821268" cy="801547"/>
          </a:xfrm>
          <a:prstGeom prst="ellipse">
            <a:avLst/>
          </a:prstGeom>
          <a:noFill/>
          <a:ln w="38100">
            <a:solidFill>
              <a:srgbClr val="EF8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8027"/>
                </a:solidFill>
              </a:rPr>
              <a:t>03</a:t>
            </a:r>
            <a:endParaRPr lang="zh-CN" altLang="en-US" sz="2400" dirty="0">
              <a:solidFill>
                <a:srgbClr val="EF8027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5CBF3751-1CF1-45D8-BD7B-AEFAF4A8E214}"/>
              </a:ext>
            </a:extLst>
          </p:cNvPr>
          <p:cNvSpPr/>
          <p:nvPr/>
        </p:nvSpPr>
        <p:spPr>
          <a:xfrm>
            <a:off x="7202238" y="1833363"/>
            <a:ext cx="821268" cy="801547"/>
          </a:xfrm>
          <a:prstGeom prst="ellipse">
            <a:avLst/>
          </a:prstGeom>
          <a:noFill/>
          <a:ln w="38100">
            <a:solidFill>
              <a:srgbClr val="EF5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5229"/>
                </a:solidFill>
              </a:rPr>
              <a:t>04</a:t>
            </a:r>
            <a:endParaRPr lang="zh-CN" altLang="en-US" sz="2400" dirty="0">
              <a:solidFill>
                <a:srgbClr val="EF5229"/>
              </a:solidFill>
            </a:endParaRPr>
          </a:p>
        </p:txBody>
      </p:sp>
      <p:sp>
        <p:nvSpPr>
          <p:cNvPr id="24" name="箭头: 右 11">
            <a:extLst>
              <a:ext uri="{FF2B5EF4-FFF2-40B4-BE49-F238E27FC236}">
                <a16:creationId xmlns="" xmlns:a16="http://schemas.microsoft.com/office/drawing/2014/main" id="{9F22D328-86DD-4FED-9AEF-0DD7251D0416}"/>
              </a:ext>
            </a:extLst>
          </p:cNvPr>
          <p:cNvSpPr/>
          <p:nvPr/>
        </p:nvSpPr>
        <p:spPr>
          <a:xfrm rot="14223132">
            <a:off x="9453048" y="3529194"/>
            <a:ext cx="2588909" cy="251009"/>
          </a:xfrm>
          <a:prstGeom prst="rightArrow">
            <a:avLst>
              <a:gd name="adj1" fmla="val 50000"/>
              <a:gd name="adj2" fmla="val 80759"/>
            </a:avLst>
          </a:prstGeom>
          <a:solidFill>
            <a:srgbClr val="FF5B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作者等级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30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作者等级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028552"/>
              </p:ext>
            </p:extLst>
          </p:nvPr>
        </p:nvGraphicFramePr>
        <p:xfrm>
          <a:off x="559378" y="1106723"/>
          <a:ext cx="5380522" cy="5461925"/>
        </p:xfrm>
        <a:graphic>
          <a:graphicData uri="http://schemas.openxmlformats.org/drawingml/2006/table">
            <a:tbl>
              <a:tblPr/>
              <a:tblGrid>
                <a:gridCol w="768646"/>
                <a:gridCol w="768646"/>
                <a:gridCol w="2962489"/>
                <a:gridCol w="880741"/>
              </a:tblGrid>
              <a:tr h="9342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级别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作者级别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所需积分</a:t>
                      </a:r>
                      <a:b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（每个作者旗下所有书目前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个月收入、衍生、功勋与行为计算）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必备条件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0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超神作者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累计积分到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万以上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签长约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</a:tr>
              <a:tr h="3773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大神作者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并且累计积分到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万或功勋徽章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签长约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并且累计节分到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万或功勋徽章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签长约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并且累计节分到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万或功勋徽章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签长约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7730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中级作者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并且累计积分到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签约并且累计积分在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10-20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签约并且累计积分在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5-10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签约并且累计积分在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1-5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签约并且累计积分在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0.1-1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签约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3773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初级作者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累计积分在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400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积分以上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累计积分在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100-400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积分之间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  <a:tr h="377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L1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积分以下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45839"/>
              </p:ext>
            </p:extLst>
          </p:nvPr>
        </p:nvGraphicFramePr>
        <p:xfrm>
          <a:off x="6117464" y="1116469"/>
          <a:ext cx="5393228" cy="5447963"/>
        </p:xfrm>
        <a:graphic>
          <a:graphicData uri="http://schemas.openxmlformats.org/drawingml/2006/table">
            <a:tbl>
              <a:tblPr/>
              <a:tblGrid>
                <a:gridCol w="1063605"/>
                <a:gridCol w="4329623"/>
              </a:tblGrid>
              <a:tr h="259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阅读积分值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按作品电子收入，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元对应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6"/>
                    </a:solidFill>
                  </a:tcPr>
                </a:tc>
              </a:tr>
              <a:tr h="28825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衍生纸积分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衍生收入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万以上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万积分（目前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本）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衍生收入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100-500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万积分（目前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27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本）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衍生收入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80-100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万积分（目前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本）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衍生收入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50-80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万积分（目前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本）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衍生收入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10-50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万之间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万积分（目前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本）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衍生收入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万以下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万积分（目前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73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本）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28825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功勋积分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国家作协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省作协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市作协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国家奖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省级奖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市级奖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非官方奖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万积分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28825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行为记分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每天完成一篇以上更新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每月累计更新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万字或者连更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天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+30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每月在书评区回复留言超过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条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+10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每本书产生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元消费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  <a:tr h="2882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作者每成功邀请一位新签约作者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+200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C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52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1052920" y="1356528"/>
            <a:ext cx="41540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为作者提供创作平台，随时随地，随心创作。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作品管理：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无需登录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端，打开手机即可进行创作、作品管理，调整章节顺序，参加爆更活动。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订阅数、红包打赏、点击数、收藏数、追更数、签约票等详情，打开手机即可查看明细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27ECCE8-9F34-4059-B7C5-5268C26B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31" y="897466"/>
            <a:ext cx="2345336" cy="4690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57666CE-61A4-4DE4-ABE5-488007FE9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91" y="897466"/>
            <a:ext cx="2351461" cy="469067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作者原创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9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1915515" y="1234246"/>
            <a:ext cx="33905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青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训班：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一对一点评辅导班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商写入门班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基础写作班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精英学院：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创意训练班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存稿特训班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创作研究学院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矩形 5">
            <a:extLst>
              <a:ext uri="{FF2B5EF4-FFF2-40B4-BE49-F238E27FC236}">
                <a16:creationId xmlns="" xmlns:a16="http://schemas.microsoft.com/office/drawing/2014/main" id="{67932FD1-6524-48E7-9CCB-02DB506F04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05733" y="1282379"/>
            <a:ext cx="5707348" cy="3821535"/>
          </a:xfrm>
          <a:prstGeom prst="rect">
            <a:avLst/>
          </a:prstGeom>
          <a:noFill/>
          <a:ln w="3492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A600342-B6A0-4652-A953-4E36524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74" y="1408043"/>
            <a:ext cx="5332665" cy="349935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重启网文大学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17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4.81481E-6 L 0.04492 0.0002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1E5A30D-2CBF-4A84-AF47-FDE5CACB0386}"/>
              </a:ext>
            </a:extLst>
          </p:cNvPr>
          <p:cNvSpPr/>
          <p:nvPr/>
        </p:nvSpPr>
        <p:spPr>
          <a:xfrm>
            <a:off x="4016252" y="1106723"/>
            <a:ext cx="6979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作品勋章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作品达到一定条件之后可以开启的勋章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部分勋章开启时会有道具、挂件等奖励。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3B25F22-2379-4AA9-9C28-65679687888A}"/>
              </a:ext>
            </a:extLst>
          </p:cNvPr>
          <p:cNvSpPr/>
          <p:nvPr/>
        </p:nvSpPr>
        <p:spPr>
          <a:xfrm>
            <a:off x="4016252" y="2195938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6FBF726B-FE8B-47A2-9D19-98F4B776F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939555"/>
              </p:ext>
            </p:extLst>
          </p:nvPr>
        </p:nvGraphicFramePr>
        <p:xfrm>
          <a:off x="4016252" y="2668748"/>
          <a:ext cx="7159255" cy="3645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851">
                  <a:extLst>
                    <a:ext uri="{9D8B030D-6E8A-4147-A177-3AD203B41FA5}">
                      <a16:colId xmlns="" xmlns:a16="http://schemas.microsoft.com/office/drawing/2014/main" val="2000189633"/>
                    </a:ext>
                  </a:extLst>
                </a:gridCol>
                <a:gridCol w="1431851">
                  <a:extLst>
                    <a:ext uri="{9D8B030D-6E8A-4147-A177-3AD203B41FA5}">
                      <a16:colId xmlns="" xmlns:a16="http://schemas.microsoft.com/office/drawing/2014/main" val="3216439724"/>
                    </a:ext>
                  </a:extLst>
                </a:gridCol>
                <a:gridCol w="1431851">
                  <a:extLst>
                    <a:ext uri="{9D8B030D-6E8A-4147-A177-3AD203B41FA5}">
                      <a16:colId xmlns="" xmlns:a16="http://schemas.microsoft.com/office/drawing/2014/main" val="3337082771"/>
                    </a:ext>
                  </a:extLst>
                </a:gridCol>
                <a:gridCol w="1431851">
                  <a:extLst>
                    <a:ext uri="{9D8B030D-6E8A-4147-A177-3AD203B41FA5}">
                      <a16:colId xmlns="" xmlns:a16="http://schemas.microsoft.com/office/drawing/2014/main" val="2041368804"/>
                    </a:ext>
                  </a:extLst>
                </a:gridCol>
                <a:gridCol w="1431851">
                  <a:extLst>
                    <a:ext uri="{9D8B030D-6E8A-4147-A177-3AD203B41FA5}">
                      <a16:colId xmlns="" xmlns:a16="http://schemas.microsoft.com/office/drawing/2014/main" val="1703620605"/>
                    </a:ext>
                  </a:extLst>
                </a:gridCol>
              </a:tblGrid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勋章名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勋章类型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达成条件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奖励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92087573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超长待机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更新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连续更新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175760948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码字王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连续更新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365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877298606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爆肝达人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日更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11776045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爱心收割机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收藏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收藏达到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1w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81319851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第一桶金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打赏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第一次收到打赏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389401199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日进万金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单日收到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1w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元打赏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20135329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至尊王者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点击破亿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82441550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位出道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推荐票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推荐票第一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暂无推荐票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378691040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红色印钞机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红包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红包榜第一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26795556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叨逼刀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1w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条评论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067718830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百舵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舵主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作品名后挂件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742791013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百盟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盟主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作品名后挂件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138153871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百仙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天仙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作品名后挂件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="" xmlns:a16="http://schemas.microsoft.com/office/drawing/2014/main" val="287751592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D7EC8A8B-3019-4264-8B6C-D4E62FB1A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" y="1225519"/>
            <a:ext cx="2936875" cy="4994977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作者荣誉体系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3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新手作者和读者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E8D3D0A-A917-47B3-87F3-AC053A5CD540}"/>
              </a:ext>
            </a:extLst>
          </p:cNvPr>
          <p:cNvSpPr/>
          <p:nvPr/>
        </p:nvSpPr>
        <p:spPr>
          <a:xfrm>
            <a:off x="1344023" y="2749983"/>
            <a:ext cx="6048762" cy="2634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的定位是原创生态平台，在优秀作者和大神作者对比阅文不足的情况下，应注重新人作者的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功能因此而诞生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给新手作者一个大神梦以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新作品自荐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来促进新作者与用户之间的沟通，同时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鼓励新人作者邀请好友投票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实现签约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255" y="1106723"/>
            <a:ext cx="2421505" cy="4843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44023" y="1106723"/>
            <a:ext cx="6331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结合上文中的竞品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功能，各家对作者用户的培养逐渐崛起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书旗在对新作者的培养上增加了原创版块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阅文因为其作者优势，因此在培养上将中心全部放在优秀作者和大神作者身上，例如：</a:t>
            </a:r>
            <a:r>
              <a:rPr lang="en-US" altLang="zh-CN" sz="1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阅读增加了大神说，语音的形式连动读者与作者；</a:t>
            </a:r>
          </a:p>
        </p:txBody>
      </p:sp>
    </p:spTree>
    <p:extLst>
      <p:ext uri="{BB962C8B-B14F-4D97-AF65-F5344CB8AC3E}">
        <p14:creationId xmlns:p14="http://schemas.microsoft.com/office/powerpoint/2010/main" val="34057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新手作者与读者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09" y="1384070"/>
            <a:ext cx="2438400" cy="48768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63426" y="1341504"/>
            <a:ext cx="45192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作品新书期：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未签约作品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签约未满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天的作品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作品自荐：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作者可以在手机端推荐自己的新作品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新作者的自荐通过一定规则展示在新手村中，以此来增加新作者自荐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作品的曝光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3426" y="3973868"/>
            <a:ext cx="45192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月活跃作品中，约</a:t>
            </a:r>
            <a:r>
              <a:rPr lang="en-US" altLang="zh-CN" sz="16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的未签约作品，通过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新书自荐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功能，可提供给未签约作品展示平台，将现有未签约作者拉到客户端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73" y="1384070"/>
            <a:ext cx="2421505" cy="48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9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新手作者与读者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23" y="1413164"/>
            <a:ext cx="2421505" cy="484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65" y="1413164"/>
            <a:ext cx="2421505" cy="4843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8682" y="1341504"/>
            <a:ext cx="46439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签约展示：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通过签约票于网站签约的作品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签约票排行将展示在这里，从而起到榜样作品，调动新人作者的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积极性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每个用户会享有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用户多张）的签约票，可以为自己支持的作品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投票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平台签约：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签约票排名靠前的作品可以与平台签约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23" y="1413164"/>
            <a:ext cx="2438400" cy="4876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838682" y="4167533"/>
            <a:ext cx="45801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功能，引导新人作者邀请好友为其投票，促进作者与读者的互动，同时达到拉新目的。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可为平台带来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新增用户，同时起到为原创生态平台培养新作者的目的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44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6820" y="3561326"/>
            <a:ext cx="6592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综合作者读者，读者与读者之间的互动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重构方面，提供以下功能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广场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（作品星球、横向星球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26820" y="1318362"/>
            <a:ext cx="63488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结合上文中的竞品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功能除了书旗以外，各家都在朝着互动社区分方向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、起点有书单、点点圈、专栏等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、掌阅有书友圈、专栏号等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、追书神器以论坛的形式来衍生社交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因此，在大方向上社交互动是趋势，</a:t>
            </a:r>
            <a:r>
              <a:rPr lang="en-US" altLang="zh-CN" sz="1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定位原创生态平台，因此 在研究社区功能时需考虑作者站内粉丝运营相关功能。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AD52B19-CB0C-40E1-BABC-79C3EA4E14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9314" y="1313426"/>
            <a:ext cx="22479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81" y="1613364"/>
            <a:ext cx="2247900" cy="4495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18" y="1485127"/>
            <a:ext cx="2249376" cy="44987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070" y="1497453"/>
            <a:ext cx="2247900" cy="4495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41146" y="1331346"/>
            <a:ext cx="5438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原作品评论区内容经过一定规则过滤后放在星球里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每部作品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一个星球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原评论区管理员变成星球管理员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运营可在后台增加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横向星球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每个用户也会有自己的星球（主页）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作者星球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相对特殊</a:t>
            </a:r>
          </a:p>
        </p:txBody>
      </p:sp>
      <p:sp>
        <p:nvSpPr>
          <p:cNvPr id="7" name="矩形 6"/>
          <p:cNvSpPr/>
          <p:nvPr/>
        </p:nvSpPr>
        <p:spPr>
          <a:xfrm>
            <a:off x="6421451" y="3274921"/>
            <a:ext cx="543804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星球包含的帖子类型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普通贴（原作品书评）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话题贴（用户可参与话题）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投票贴（可发起投票）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众筹贴（后期可能性创新贴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6241146" y="4920866"/>
            <a:ext cx="5438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作品星球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横向话题星球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将读者与读者联系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作者星球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作者与读者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联系起来，让作者更多的参与站内粉丝运营</a:t>
            </a:r>
          </a:p>
        </p:txBody>
      </p:sp>
    </p:spTree>
    <p:extLst>
      <p:ext uri="{BB962C8B-B14F-4D97-AF65-F5344CB8AC3E}">
        <p14:creationId xmlns:p14="http://schemas.microsoft.com/office/powerpoint/2010/main" val="6450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117253"/>
              </p:ext>
            </p:extLst>
          </p:nvPr>
        </p:nvGraphicFramePr>
        <p:xfrm>
          <a:off x="705763" y="1269157"/>
          <a:ext cx="5606287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8635782"/>
              </p:ext>
            </p:extLst>
          </p:nvPr>
        </p:nvGraphicFramePr>
        <p:xfrm>
          <a:off x="6424155" y="1281926"/>
          <a:ext cx="525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椭圆 5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968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月用户付费用户数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822" y="4051744"/>
            <a:ext cx="1066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免登陆调整后付费用户数增加明显，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月受劫持影响付费用户数下降明显，但由于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ARPU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提升，收入影响不大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付费用户数日均变化幅度很小，月总数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安卓日均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费用户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月开始逐渐下降。月付费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月下降了一半，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月开始触底反弹，但增长幅度不大，分析是因为用户结构发生了变化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苹果用户日均付费用户数波动，月充值总数前三月高，后面波动。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前三个月付费率提升，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4-7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月相对稳定，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月新用户增加付费率下降。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22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79" y="1391354"/>
            <a:ext cx="2247900" cy="44957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7" y="1391355"/>
            <a:ext cx="2247900" cy="44957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04768" y="1106723"/>
            <a:ext cx="542863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用话题来产出内容，强调人与人之间的因为一个共同话题而产生的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通过关注和话题等产品功能让签约作者有途径获得粉丝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话题与星球平级，前期需后台运营人员手动创建，也可由用户自主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用户在作品星球或横向星球创建话题时，自动与星球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用户在广场创建话题时，关联自己的个人星球，呈现在个人主页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类似于豆瓣的小组、知乎的专栏、微博的热门话题，将同样兴趣的粉丝聚合在同一个话题下，拉近用户之间的距离，提高用户参与度。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0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43411" y="1045268"/>
            <a:ext cx="5615247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关注喜爱的星球，在星球中发布精彩书评或话题，为提升星球排名贡献力量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热门星球：按星球总积分排名，最多显示前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发帖数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帖子回复数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帖子点赞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创建话题数（需审核通过）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增加互动版块后，前期仍需运营人员产出优质内容，引导用户浏览或进行点赞等简单参与，再用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等方式引导用户进行内容产出，继而达到互动目的，由此还可以提高用户留存，对照其他家竞品均值，预计能提高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1D868D99-ACEC-4BFE-B840-EE823F06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733" y="1276340"/>
            <a:ext cx="2353733" cy="44941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AD52B19-CB0C-40E1-BABC-79C3EA4E14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858" y="1274699"/>
            <a:ext cx="22479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2869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大神与读者互动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585747"/>
              </p:ext>
            </p:extLst>
          </p:nvPr>
        </p:nvGraphicFramePr>
        <p:xfrm>
          <a:off x="1013115" y="1268509"/>
          <a:ext cx="3531512" cy="4241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21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平台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作者名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微博粉丝</a:t>
                      </a:r>
                      <a:r>
                        <a:rPr lang="zh-CN" altLang="en-US" sz="14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</a:t>
                      </a:r>
                      <a:r>
                        <a:rPr lang="en-US" altLang="zh-CN" sz="14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14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4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万）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00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阅文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唐家三少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我吃西红柿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辰东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蝴蝶蓝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猫腻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骷髅精灵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三天两觉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高楼大厦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400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风御九秋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？？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风清阳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烟雨江南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纯银耳坠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失落叶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青狐妖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1E5A30D-2CBF-4A84-AF47-FDE5CACB0386}"/>
              </a:ext>
            </a:extLst>
          </p:cNvPr>
          <p:cNvSpPr/>
          <p:nvPr/>
        </p:nvSpPr>
        <p:spPr>
          <a:xfrm>
            <a:off x="5122674" y="4606413"/>
            <a:ext cx="62852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对比阅文的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微博作者粉丝数据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在针对大神作者的站外粉丝运营上处于严重的劣势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风御九秋暂无数据，阅文唐家三少数据过高故未作对比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="" xmlns:a16="http://schemas.microsoft.com/office/drawing/2014/main" id="{9BD98B46-528F-4665-B82B-E8E62F66A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46906"/>
              </p:ext>
            </p:extLst>
          </p:nvPr>
        </p:nvGraphicFramePr>
        <p:xfrm>
          <a:off x="5096917" y="1334728"/>
          <a:ext cx="5322092" cy="301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2C0A5B2-4776-4832-95EC-269CF636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43" y="1661250"/>
            <a:ext cx="600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大神与读者互动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1861" y="1118054"/>
            <a:ext cx="508715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自平台：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维护作者在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17K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平台的读者，强化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17K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平台与其他内容分销平台的独特性，同时作为作者粉丝平台的宣传入口，为合作作者导流，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增加粉丝平台粉丝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粉丝平台：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对自平台的互动体系进行补充，强化社群概念，培养意见领袖。承接各分销平台的站外用户，最终将其导入自平台，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实现内容拉新。</a:t>
            </a:r>
            <a:endParaRPr lang="en-US" altLang="zh-CN" sz="16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分销平台：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     通过作者的影响力，提升站外领域覆盖率。对外宣传提升作者知名度，对内进行站外用户的导流。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535776385"/>
              </p:ext>
            </p:extLst>
          </p:nvPr>
        </p:nvGraphicFramePr>
        <p:xfrm>
          <a:off x="251327" y="1277931"/>
          <a:ext cx="6207225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5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453712186"/>
              </p:ext>
            </p:extLst>
          </p:nvPr>
        </p:nvGraphicFramePr>
        <p:xfrm>
          <a:off x="1812111" y="1262129"/>
          <a:ext cx="8014469" cy="5061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1344023" y="448348"/>
            <a:ext cx="4118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大神与读者互动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自平台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4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4100585201"/>
              </p:ext>
            </p:extLst>
          </p:nvPr>
        </p:nvGraphicFramePr>
        <p:xfrm>
          <a:off x="2128252" y="1220180"/>
          <a:ext cx="8128000" cy="498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1344023" y="448348"/>
            <a:ext cx="43749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大神与读者互动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粉丝平台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0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823259053"/>
              </p:ext>
            </p:extLst>
          </p:nvPr>
        </p:nvGraphicFramePr>
        <p:xfrm>
          <a:off x="447462" y="1405434"/>
          <a:ext cx="5271477" cy="432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1344023" y="448348"/>
            <a:ext cx="43749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大神与读者互动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分销平台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5718939" y="1106723"/>
            <a:ext cx="5253861" cy="4714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b="1" dirty="0" smtClean="0">
                <a:latin typeface="微软雅黑" pitchFamily="34" charset="-122"/>
                <a:ea typeface="微软雅黑" pitchFamily="34" charset="-122"/>
              </a:rPr>
              <a:t>百科类：</a:t>
            </a: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百度百科、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360</a:t>
            </a: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百科、搜狗百科对作者自身出道经历，小说作品进行完善，以及代表作的百度百科进行完善。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突出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17K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标示。</a:t>
            </a: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b="1" dirty="0" smtClean="0">
                <a:latin typeface="微软雅黑" pitchFamily="34" charset="-122"/>
                <a:ea typeface="微软雅黑" pitchFamily="34" charset="-122"/>
              </a:rPr>
              <a:t>知道类：</a:t>
            </a: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百度知道、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360</a:t>
            </a: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问答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，回答相关问题，进行作品宣传，提升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17K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品牌</a:t>
            </a: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百度贴吧类：作者、作品相关主题帖的发布和定期维护顶置</a:t>
            </a:r>
          </a:p>
          <a:p>
            <a:pPr>
              <a:lnSpc>
                <a:spcPct val="150000"/>
              </a:lnSpc>
            </a:pPr>
            <a:r>
              <a:rPr lang="zh-CN" altLang="zh-CN" sz="1400" b="1" dirty="0" smtClean="0">
                <a:latin typeface="微软雅黑" pitchFamily="34" charset="-122"/>
                <a:ea typeface="微软雅黑" pitchFamily="34" charset="-122"/>
              </a:rPr>
              <a:t>门户网站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包括但不限于新浪网、腾讯网、网易新闻、凤凰网等门户类网站相关作者新闻类报道。增加作者正向动态新闻类报道，增加搜索引擎的正向新闻收录。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盗版网站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：在盗版网站中加强正版阅读来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17K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提示，以作者名义进行反盗版宣传，聚集站外粉丝，起到拉新效果。</a:t>
            </a: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95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1874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分享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54954" y="848458"/>
            <a:ext cx="33299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结合竞品数据及常用的拉新方式，</a:t>
            </a:r>
            <a:r>
              <a:rPr lang="en-US" altLang="zh-CN" sz="1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重构后将从多种维度进行拉新尝试</a:t>
            </a: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、邀请好友拉</a:t>
            </a:r>
            <a:r>
              <a:rPr lang="zh-CN" altLang="en-US" sz="14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endParaRPr lang="en-US" altLang="zh-CN" sz="1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新人作者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换取签约票；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读者用户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换取代金券或现金奖励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、分享</a:t>
            </a:r>
            <a:r>
              <a:rPr lang="zh-CN" altLang="en-US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作品拉</a:t>
            </a:r>
            <a:r>
              <a:rPr lang="zh-CN" altLang="en-US" sz="14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endParaRPr lang="en-US" altLang="zh-CN" sz="1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读者及好友均可免费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、分享想法</a:t>
            </a:r>
            <a:r>
              <a:rPr lang="en-US" altLang="zh-CN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章节拉</a:t>
            </a:r>
            <a:r>
              <a:rPr lang="zh-CN" altLang="en-US" sz="14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endParaRPr lang="en-US" altLang="zh-CN" sz="1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精彩章节与好友分享；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对作品进行深度剖析，分享给书友讨论；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3498" y="4674059"/>
            <a:ext cx="3994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目前已经启动小程序改版，将未来的分享功能先在</a:t>
            </a:r>
            <a:r>
              <a:rPr lang="zh-CN" altLang="en-US" sz="16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小程序上测试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，积累数据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同时启动与外部公司合作，开发</a:t>
            </a:r>
            <a:r>
              <a:rPr lang="zh-CN" altLang="en-US" sz="16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分享阅读广告变现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的合作产品，探索新模式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41" y="921001"/>
            <a:ext cx="1808788" cy="3217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5377610" y="4547611"/>
            <a:ext cx="2175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微信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分享免费领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5824" y="5659551"/>
            <a:ext cx="2435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掌阅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邀请好友免费读书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9" y="1091456"/>
            <a:ext cx="1806497" cy="321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3AEC550-8A3A-46BB-9D66-A8D5696B3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2" y="1958021"/>
            <a:ext cx="1999604" cy="355662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538E4B48-849E-4C7B-B128-C15DEC8FF58E}"/>
              </a:ext>
            </a:extLst>
          </p:cNvPr>
          <p:cNvSpPr/>
          <p:nvPr/>
        </p:nvSpPr>
        <p:spPr>
          <a:xfrm>
            <a:off x="2649847" y="5659550"/>
            <a:ext cx="210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书旗小说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策略分享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A7F91EF9-9FB9-4287-BF7B-F77C8D81C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83" y="1958021"/>
            <a:ext cx="1999604" cy="35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E8D3D0A-A917-47B3-87F3-AC053A5CD540}"/>
              </a:ext>
            </a:extLst>
          </p:cNvPr>
          <p:cNvSpPr/>
          <p:nvPr/>
        </p:nvSpPr>
        <p:spPr>
          <a:xfrm>
            <a:off x="6503831" y="1495873"/>
            <a:ext cx="49777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邀请好友得现金奖励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采用收徒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邀请的好友前七天阅读时长全部作为邀请者奖励金，并且好友前七日无封顶时间，读的越多奖励越多；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阅读时长兑换代金券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现金奖励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采用兑换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兑换代金券，可在平台中使用，可兑换现金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兑换作品，可选择平台提供都的作品，兑换后免费阅读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兑换打折卡，可在平台使用，阅读作品可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兑换现金，现金累计达一定额度可提现，也可在平台消费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裂变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成本控制用户质量有一定风险，计划分享功能实现后再尝试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0A76DFD-AD68-4461-95C9-834618F83B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38" y="1495873"/>
            <a:ext cx="1997193" cy="35523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2012EBA-5BD6-4767-817C-F9EB9EC81128}"/>
              </a:ext>
            </a:extLst>
          </p:cNvPr>
          <p:cNvSpPr/>
          <p:nvPr/>
        </p:nvSpPr>
        <p:spPr>
          <a:xfrm>
            <a:off x="4021675" y="5254595"/>
            <a:ext cx="19509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阅读时长换奖励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8E00DD7-67B7-4E2F-832C-5438D0C78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42" y="1495873"/>
            <a:ext cx="1997193" cy="355234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59DBC2D-B1B5-4458-A9ED-F40D103F35EE}"/>
              </a:ext>
            </a:extLst>
          </p:cNvPr>
          <p:cNvSpPr/>
          <p:nvPr/>
        </p:nvSpPr>
        <p:spPr>
          <a:xfrm>
            <a:off x="1704743" y="5254595"/>
            <a:ext cx="19971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追书神器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邀好友阅读赚现金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4023" y="448348"/>
            <a:ext cx="1874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分享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479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429FE5D-8CC7-486C-9829-FB7CD6204033}"/>
              </a:ext>
            </a:extLst>
          </p:cNvPr>
          <p:cNvSpPr/>
          <p:nvPr/>
        </p:nvSpPr>
        <p:spPr>
          <a:xfrm>
            <a:off x="1133341" y="4221807"/>
            <a:ext cx="9504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当下，电子阅读类作品百家齐放，不同类型的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都在瓜分着市场，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只停留在曾经单一的模式下，已经越来越难有立足之地，因此重构后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应丰富自身的产品内容，接纳更多兴趣的用户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漫画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中短篇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等方向上追平竞品，在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等需要加快探索脚步，加深探索方向，尽快确认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的方向，力争在竞品中拓展出一条新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0F51227-78AB-48FA-8A8D-9072D211F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24" y="1106723"/>
            <a:ext cx="7493385" cy="2902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44023" y="448348"/>
            <a:ext cx="1874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内容拓展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86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76091" y="1831863"/>
            <a:ext cx="477129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用户整体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用户发展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2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 178"/>
          <p:cNvGrpSpPr>
            <a:grpSpLocks/>
          </p:cNvGrpSpPr>
          <p:nvPr/>
        </p:nvGrpSpPr>
        <p:grpSpPr bwMode="auto">
          <a:xfrm>
            <a:off x="9371013" y="1106488"/>
            <a:ext cx="2486025" cy="5784850"/>
            <a:chOff x="9371414" y="1106915"/>
            <a:chExt cx="2485227" cy="5783643"/>
          </a:xfrm>
        </p:grpSpPr>
        <p:sp>
          <p:nvSpPr>
            <p:cNvPr id="110" name="矩形 109"/>
            <p:cNvSpPr/>
            <p:nvPr/>
          </p:nvSpPr>
          <p:spPr>
            <a:xfrm>
              <a:off x="9371414" y="1106915"/>
              <a:ext cx="2485227" cy="533923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871" name="文本框 130"/>
            <p:cNvSpPr txBox="1">
              <a:spLocks noChangeArrowheads="1"/>
            </p:cNvSpPr>
            <p:nvPr/>
          </p:nvSpPr>
          <p:spPr bwMode="auto">
            <a:xfrm>
              <a:off x="10085211" y="6490448"/>
              <a:ext cx="13166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天津机房</a:t>
              </a:r>
            </a:p>
          </p:txBody>
        </p:sp>
      </p:grpSp>
      <p:grpSp>
        <p:nvGrpSpPr>
          <p:cNvPr id="176" name="组 175"/>
          <p:cNvGrpSpPr>
            <a:grpSpLocks/>
          </p:cNvGrpSpPr>
          <p:nvPr/>
        </p:nvGrpSpPr>
        <p:grpSpPr bwMode="auto">
          <a:xfrm>
            <a:off x="9494838" y="1193800"/>
            <a:ext cx="2217737" cy="5184775"/>
            <a:chOff x="9495581" y="1193846"/>
            <a:chExt cx="2217043" cy="5185345"/>
          </a:xfrm>
        </p:grpSpPr>
        <p:sp>
          <p:nvSpPr>
            <p:cNvPr id="32848" name="矩形 168"/>
            <p:cNvSpPr>
              <a:spLocks noChangeArrowheads="1"/>
            </p:cNvSpPr>
            <p:nvPr/>
          </p:nvSpPr>
          <p:spPr bwMode="auto">
            <a:xfrm>
              <a:off x="9520666" y="4649433"/>
              <a:ext cx="2191958" cy="1729758"/>
            </a:xfrm>
            <a:prstGeom prst="rect">
              <a:avLst/>
            </a:prstGeom>
            <a:solidFill>
              <a:srgbClr val="DBEEF4">
                <a:alpha val="33333"/>
              </a:srgbClr>
            </a:solidFill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ts val="600"/>
                </a:spcAft>
              </a:pPr>
              <a:endParaRPr lang="zh-CN" altLang="en-US"/>
            </a:p>
          </p:txBody>
        </p:sp>
        <p:sp>
          <p:nvSpPr>
            <p:cNvPr id="32849" name="矩形 167"/>
            <p:cNvSpPr>
              <a:spLocks noChangeArrowheads="1"/>
            </p:cNvSpPr>
            <p:nvPr/>
          </p:nvSpPr>
          <p:spPr bwMode="auto">
            <a:xfrm>
              <a:off x="9520666" y="2823008"/>
              <a:ext cx="2191958" cy="1718567"/>
            </a:xfrm>
            <a:prstGeom prst="rect">
              <a:avLst/>
            </a:prstGeom>
            <a:solidFill>
              <a:srgbClr val="DBEEF4">
                <a:alpha val="33333"/>
              </a:srgbClr>
            </a:solidFill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ts val="600"/>
                </a:spcAft>
              </a:pPr>
              <a:endParaRPr lang="zh-CN" altLang="en-US"/>
            </a:p>
          </p:txBody>
        </p:sp>
        <p:sp>
          <p:nvSpPr>
            <p:cNvPr id="32850" name="矩形 166"/>
            <p:cNvSpPr>
              <a:spLocks noChangeArrowheads="1"/>
            </p:cNvSpPr>
            <p:nvPr/>
          </p:nvSpPr>
          <p:spPr bwMode="auto">
            <a:xfrm>
              <a:off x="9495581" y="1197430"/>
              <a:ext cx="2191958" cy="1532410"/>
            </a:xfrm>
            <a:prstGeom prst="rect">
              <a:avLst/>
            </a:prstGeom>
            <a:solidFill>
              <a:srgbClr val="DBEEF4">
                <a:alpha val="33333"/>
              </a:srgbClr>
            </a:solidFill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  <a:spcAft>
                  <a:spcPts val="600"/>
                </a:spcAft>
              </a:pPr>
              <a:endParaRPr lang="zh-CN" altLang="en-US"/>
            </a:p>
          </p:txBody>
        </p:sp>
        <p:grpSp>
          <p:nvGrpSpPr>
            <p:cNvPr id="32851" name="组 114"/>
            <p:cNvGrpSpPr>
              <a:grpSpLocks/>
            </p:cNvGrpSpPr>
            <p:nvPr/>
          </p:nvGrpSpPr>
          <p:grpSpPr bwMode="auto">
            <a:xfrm>
              <a:off x="10175134" y="1656199"/>
              <a:ext cx="1007269" cy="958641"/>
              <a:chOff x="4568989" y="5107107"/>
              <a:chExt cx="1007269" cy="958641"/>
            </a:xfrm>
          </p:grpSpPr>
          <p:sp>
            <p:nvSpPr>
              <p:cNvPr id="116" name="罐形 115"/>
              <p:cNvSpPr/>
              <p:nvPr/>
            </p:nvSpPr>
            <p:spPr>
              <a:xfrm>
                <a:off x="4568673" y="5106768"/>
                <a:ext cx="671302" cy="714453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2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罐形 116"/>
              <p:cNvSpPr/>
              <p:nvPr/>
            </p:nvSpPr>
            <p:spPr>
              <a:xfrm>
                <a:off x="4905118" y="5351270"/>
                <a:ext cx="671302" cy="714453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神策统计数据</a:t>
                </a:r>
              </a:p>
            </p:txBody>
          </p:sp>
        </p:grpSp>
        <p:grpSp>
          <p:nvGrpSpPr>
            <p:cNvPr id="32852" name="组 120"/>
            <p:cNvGrpSpPr>
              <a:grpSpLocks/>
            </p:cNvGrpSpPr>
            <p:nvPr/>
          </p:nvGrpSpPr>
          <p:grpSpPr bwMode="auto">
            <a:xfrm>
              <a:off x="10632504" y="5229200"/>
              <a:ext cx="1007269" cy="958641"/>
              <a:chOff x="4568989" y="5107107"/>
              <a:chExt cx="1007269" cy="958641"/>
            </a:xfrm>
          </p:grpSpPr>
          <p:sp>
            <p:nvSpPr>
              <p:cNvPr id="122" name="罐形 121"/>
              <p:cNvSpPr/>
              <p:nvPr/>
            </p:nvSpPr>
            <p:spPr>
              <a:xfrm>
                <a:off x="4568360" y="5107622"/>
                <a:ext cx="671302" cy="712866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20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23" name="罐形 122"/>
              <p:cNvSpPr/>
              <p:nvPr/>
            </p:nvSpPr>
            <p:spPr>
              <a:xfrm>
                <a:off x="4904805" y="5352124"/>
                <a:ext cx="671302" cy="712866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备份文件</a:t>
                </a:r>
              </a:p>
            </p:txBody>
          </p:sp>
        </p:grpSp>
        <p:grpSp>
          <p:nvGrpSpPr>
            <p:cNvPr id="32853" name="组 133"/>
            <p:cNvGrpSpPr>
              <a:grpSpLocks/>
            </p:cNvGrpSpPr>
            <p:nvPr/>
          </p:nvGrpSpPr>
          <p:grpSpPr bwMode="auto">
            <a:xfrm>
              <a:off x="9576271" y="5229200"/>
              <a:ext cx="1048914" cy="958641"/>
              <a:chOff x="9576271" y="5301439"/>
              <a:chExt cx="1048914" cy="958641"/>
            </a:xfrm>
          </p:grpSpPr>
          <p:grpSp>
            <p:nvGrpSpPr>
              <p:cNvPr id="32862" name="组 123"/>
              <p:cNvGrpSpPr>
                <a:grpSpLocks/>
              </p:cNvGrpSpPr>
              <p:nvPr/>
            </p:nvGrpSpPr>
            <p:grpSpPr bwMode="auto">
              <a:xfrm>
                <a:off x="9576271" y="5301439"/>
                <a:ext cx="1007269" cy="958641"/>
                <a:chOff x="2820938" y="5083897"/>
                <a:chExt cx="1007269" cy="958641"/>
              </a:xfrm>
            </p:grpSpPr>
            <p:sp>
              <p:nvSpPr>
                <p:cNvPr id="125" name="罐形 124"/>
                <p:cNvSpPr/>
                <p:nvPr/>
              </p:nvSpPr>
              <p:spPr>
                <a:xfrm>
                  <a:off x="2821185" y="5084412"/>
                  <a:ext cx="671303" cy="712866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  <p:sp>
              <p:nvSpPr>
                <p:cNvPr id="126" name="罐形 125"/>
                <p:cNvSpPr/>
                <p:nvPr/>
              </p:nvSpPr>
              <p:spPr>
                <a:xfrm>
                  <a:off x="3157630" y="5328914"/>
                  <a:ext cx="671303" cy="712866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p:grpSp>
          <p:sp>
            <p:nvSpPr>
              <p:cNvPr id="32863" name="文本框 126"/>
              <p:cNvSpPr txBox="1">
                <a:spLocks noChangeArrowheads="1"/>
              </p:cNvSpPr>
              <p:nvPr/>
            </p:nvSpPr>
            <p:spPr bwMode="auto">
              <a:xfrm>
                <a:off x="9966141" y="5761758"/>
                <a:ext cx="65904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r>
                  <a:rPr lang="zh-CN" altLang="en-US" sz="1200">
                    <a:latin typeface="Microsoft YaHei" charset="-122"/>
                    <a:ea typeface="Microsoft YaHei" charset="-122"/>
                    <a:cs typeface="Microsoft YaHei" charset="-122"/>
                  </a:rPr>
                  <a:t>从库</a:t>
                </a:r>
              </a:p>
            </p:txBody>
          </p:sp>
        </p:grpSp>
        <p:sp>
          <p:nvSpPr>
            <p:cNvPr id="128" name="文本框 127"/>
            <p:cNvSpPr txBox="1"/>
            <p:nvPr/>
          </p:nvSpPr>
          <p:spPr>
            <a:xfrm>
              <a:off x="9982790" y="4720072"/>
              <a:ext cx="1218818" cy="3699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异地灾备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0005009" y="2924411"/>
              <a:ext cx="1218818" cy="369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测试环境</a:t>
              </a:r>
            </a:p>
          </p:txBody>
        </p:sp>
        <p:grpSp>
          <p:nvGrpSpPr>
            <p:cNvPr id="32856" name="组 134"/>
            <p:cNvGrpSpPr>
              <a:grpSpLocks/>
            </p:cNvGrpSpPr>
            <p:nvPr/>
          </p:nvGrpSpPr>
          <p:grpSpPr bwMode="auto">
            <a:xfrm>
              <a:off x="10164703" y="3416807"/>
              <a:ext cx="1007269" cy="958641"/>
              <a:chOff x="9576271" y="5301439"/>
              <a:chExt cx="1007269" cy="958641"/>
            </a:xfrm>
          </p:grpSpPr>
          <p:grpSp>
            <p:nvGrpSpPr>
              <p:cNvPr id="32858" name="组 135"/>
              <p:cNvGrpSpPr>
                <a:grpSpLocks/>
              </p:cNvGrpSpPr>
              <p:nvPr/>
            </p:nvGrpSpPr>
            <p:grpSpPr bwMode="auto">
              <a:xfrm>
                <a:off x="9576271" y="5301439"/>
                <a:ext cx="1007269" cy="958641"/>
                <a:chOff x="2820938" y="5083897"/>
                <a:chExt cx="1007269" cy="958641"/>
              </a:xfrm>
            </p:grpSpPr>
            <p:sp>
              <p:nvSpPr>
                <p:cNvPr id="138" name="罐形 137"/>
                <p:cNvSpPr/>
                <p:nvPr/>
              </p:nvSpPr>
              <p:spPr>
                <a:xfrm>
                  <a:off x="2821532" y="5083680"/>
                  <a:ext cx="671302" cy="714453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  <p:sp>
              <p:nvSpPr>
                <p:cNvPr id="139" name="罐形 138"/>
                <p:cNvSpPr/>
                <p:nvPr/>
              </p:nvSpPr>
              <p:spPr>
                <a:xfrm>
                  <a:off x="3156389" y="5328182"/>
                  <a:ext cx="671303" cy="714453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p:grpSp>
          <p:sp>
            <p:nvSpPr>
              <p:cNvPr id="32859" name="文本框 136"/>
              <p:cNvSpPr txBox="1">
                <a:spLocks noChangeArrowheads="1"/>
              </p:cNvSpPr>
              <p:nvPr/>
            </p:nvSpPr>
            <p:spPr bwMode="auto">
              <a:xfrm>
                <a:off x="10044072" y="5761758"/>
                <a:ext cx="51155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r>
                  <a:rPr lang="zh-CN" altLang="en-US" sz="1200">
                    <a:latin typeface="Microsoft YaHei" charset="-122"/>
                    <a:ea typeface="Microsoft YaHei" charset="-122"/>
                    <a:cs typeface="Microsoft YaHei" charset="-122"/>
                  </a:rPr>
                  <a:t>测试</a:t>
                </a:r>
                <a:endParaRPr lang="en-US" altLang="zh-CN" sz="120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1200">
                    <a:latin typeface="Microsoft YaHei" charset="-122"/>
                    <a:ea typeface="Microsoft YaHei" charset="-122"/>
                    <a:cs typeface="Microsoft YaHei" charset="-122"/>
                  </a:rPr>
                  <a:t>数据</a:t>
                </a:r>
              </a:p>
            </p:txBody>
          </p:sp>
        </p:grpSp>
        <p:sp>
          <p:nvSpPr>
            <p:cNvPr id="140" name="文本框 139"/>
            <p:cNvSpPr txBox="1"/>
            <p:nvPr/>
          </p:nvSpPr>
          <p:spPr>
            <a:xfrm>
              <a:off x="9762198" y="1193846"/>
              <a:ext cx="1625091" cy="369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神策统计分析</a:t>
              </a:r>
            </a:p>
          </p:txBody>
        </p:sp>
      </p:grpSp>
      <p:grpSp>
        <p:nvGrpSpPr>
          <p:cNvPr id="178" name="组 177"/>
          <p:cNvGrpSpPr>
            <a:grpSpLocks/>
          </p:cNvGrpSpPr>
          <p:nvPr/>
        </p:nvGrpSpPr>
        <p:grpSpPr bwMode="auto">
          <a:xfrm>
            <a:off x="1409700" y="1138238"/>
            <a:ext cx="7680325" cy="5753100"/>
            <a:chOff x="1410315" y="1137498"/>
            <a:chExt cx="7680320" cy="5753060"/>
          </a:xfrm>
        </p:grpSpPr>
        <p:sp>
          <p:nvSpPr>
            <p:cNvPr id="5" name="矩形 4"/>
            <p:cNvSpPr/>
            <p:nvPr/>
          </p:nvSpPr>
          <p:spPr>
            <a:xfrm>
              <a:off x="1410315" y="1137498"/>
              <a:ext cx="7680320" cy="53387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847" name="文本框 6"/>
            <p:cNvSpPr txBox="1">
              <a:spLocks noChangeArrowheads="1"/>
            </p:cNvSpPr>
            <p:nvPr/>
          </p:nvSpPr>
          <p:spPr bwMode="auto">
            <a:xfrm>
              <a:off x="3926062" y="6490448"/>
              <a:ext cx="996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阿里云</a:t>
              </a:r>
            </a:p>
          </p:txBody>
        </p:sp>
      </p:grpSp>
      <p:grpSp>
        <p:nvGrpSpPr>
          <p:cNvPr id="174" name="组 173"/>
          <p:cNvGrpSpPr>
            <a:grpSpLocks/>
          </p:cNvGrpSpPr>
          <p:nvPr/>
        </p:nvGrpSpPr>
        <p:grpSpPr bwMode="auto">
          <a:xfrm>
            <a:off x="1577975" y="188913"/>
            <a:ext cx="5310188" cy="6491287"/>
            <a:chOff x="1578729" y="188640"/>
            <a:chExt cx="5309359" cy="6490985"/>
          </a:xfrm>
        </p:grpSpPr>
        <p:sp>
          <p:nvSpPr>
            <p:cNvPr id="165" name="矩形 164"/>
            <p:cNvSpPr/>
            <p:nvPr/>
          </p:nvSpPr>
          <p:spPr bwMode="auto">
            <a:xfrm>
              <a:off x="1578729" y="188640"/>
              <a:ext cx="5309359" cy="649098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3000"/>
              </a:schemeClr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spcAft>
                  <a:spcPts val="600"/>
                </a:spcAft>
                <a:defRPr/>
              </a:pPr>
              <a:endParaRPr lang="zh-CN" altLang="en-US"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2" name="直线箭头连接符 11"/>
            <p:cNvCxnSpPr/>
            <p:nvPr/>
          </p:nvCxnSpPr>
          <p:spPr>
            <a:xfrm>
              <a:off x="2894562" y="5898611"/>
              <a:ext cx="317450" cy="1428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00" name="组 170"/>
            <p:cNvGrpSpPr>
              <a:grpSpLocks/>
            </p:cNvGrpSpPr>
            <p:nvPr/>
          </p:nvGrpSpPr>
          <p:grpSpPr bwMode="auto">
            <a:xfrm>
              <a:off x="1887528" y="5397196"/>
              <a:ext cx="1037461" cy="958641"/>
              <a:chOff x="1887528" y="5397196"/>
              <a:chExt cx="1037461" cy="958641"/>
            </a:xfrm>
          </p:grpSpPr>
          <p:grpSp>
            <p:nvGrpSpPr>
              <p:cNvPr id="32842" name="组 13"/>
              <p:cNvGrpSpPr>
                <a:grpSpLocks/>
              </p:cNvGrpSpPr>
              <p:nvPr/>
            </p:nvGrpSpPr>
            <p:grpSpPr bwMode="auto">
              <a:xfrm>
                <a:off x="1887528" y="5397196"/>
                <a:ext cx="1007269" cy="958641"/>
                <a:chOff x="2820938" y="5083897"/>
                <a:chExt cx="1007269" cy="958641"/>
              </a:xfrm>
            </p:grpSpPr>
            <p:sp>
              <p:nvSpPr>
                <p:cNvPr id="15" name="罐形 14"/>
                <p:cNvSpPr/>
                <p:nvPr/>
              </p:nvSpPr>
              <p:spPr>
                <a:xfrm>
                  <a:off x="2821654" y="5083686"/>
                  <a:ext cx="671407" cy="714341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  <p:sp>
              <p:nvSpPr>
                <p:cNvPr id="16" name="罐形 15"/>
                <p:cNvSpPr/>
                <p:nvPr/>
              </p:nvSpPr>
              <p:spPr>
                <a:xfrm>
                  <a:off x="3156564" y="5328150"/>
                  <a:ext cx="671408" cy="714341"/>
                </a:xfrm>
                <a:prstGeom prst="can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p:grpSp>
          <p:sp>
            <p:nvSpPr>
              <p:cNvPr id="32843" name="文本框 22"/>
              <p:cNvSpPr txBox="1">
                <a:spLocks noChangeArrowheads="1"/>
              </p:cNvSpPr>
              <p:nvPr/>
            </p:nvSpPr>
            <p:spPr bwMode="auto">
              <a:xfrm>
                <a:off x="2265945" y="5913368"/>
                <a:ext cx="65904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r>
                  <a:rPr lang="zh-CN" altLang="en-US" sz="1200">
                    <a:latin typeface="Microsoft YaHei" charset="-122"/>
                    <a:ea typeface="Microsoft YaHei" charset="-122"/>
                    <a:cs typeface="Microsoft YaHei" charset="-122"/>
                  </a:rPr>
                  <a:t>主库</a:t>
                </a: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704122" y="3933378"/>
              <a:ext cx="609505" cy="5444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缓存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439020" y="3933378"/>
              <a:ext cx="633314" cy="554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队列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197726" y="3933378"/>
              <a:ext cx="799975" cy="554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配置中心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123095" y="3933378"/>
              <a:ext cx="799975" cy="5730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定时任务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4459592" y="4642958"/>
              <a:ext cx="633313" cy="55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服务网关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123032" y="4642958"/>
              <a:ext cx="633313" cy="5444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文件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724756" y="2180859"/>
              <a:ext cx="750771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用户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583460" y="2180859"/>
              <a:ext cx="749183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书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作者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5157983" y="2180859"/>
              <a:ext cx="752358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消费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018274" y="2180859"/>
              <a:ext cx="752358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价格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促销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003988" y="2972985"/>
              <a:ext cx="776167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卡卷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3440576" y="2180859"/>
              <a:ext cx="749183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账户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297692" y="2180859"/>
              <a:ext cx="752358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充值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支付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704122" y="2972985"/>
              <a:ext cx="749183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社区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书评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561239" y="2972985"/>
              <a:ext cx="752358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安审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3419942" y="2972985"/>
              <a:ext cx="757120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渠道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分销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718407" y="1244278"/>
              <a:ext cx="749183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PC</a:t>
              </a: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网站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605682" y="1244278"/>
              <a:ext cx="707914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H5</a:t>
              </a: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网站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4232615" y="1244278"/>
              <a:ext cx="853942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管理后台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5224648" y="1244278"/>
              <a:ext cx="849179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渠道分销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3451687" y="1244278"/>
              <a:ext cx="644424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APP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211919" y="1244278"/>
              <a:ext cx="549189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CPS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32823" name="组 81"/>
            <p:cNvGrpSpPr>
              <a:grpSpLocks/>
            </p:cNvGrpSpPr>
            <p:nvPr/>
          </p:nvGrpSpPr>
          <p:grpSpPr bwMode="auto">
            <a:xfrm>
              <a:off x="5340827" y="5447570"/>
              <a:ext cx="1241143" cy="944681"/>
              <a:chOff x="4389037" y="5107282"/>
              <a:chExt cx="1241143" cy="944681"/>
            </a:xfrm>
          </p:grpSpPr>
          <p:sp>
            <p:nvSpPr>
              <p:cNvPr id="83" name="罐形 82"/>
              <p:cNvSpPr/>
              <p:nvPr/>
            </p:nvSpPr>
            <p:spPr>
              <a:xfrm>
                <a:off x="4388727" y="5107494"/>
                <a:ext cx="671408" cy="714342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NFS</a:t>
                </a:r>
              </a:p>
              <a:p>
                <a:pPr algn="ctr">
                  <a:defRPr/>
                </a:pPr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文件</a:t>
                </a:r>
              </a:p>
            </p:txBody>
          </p:sp>
          <p:sp>
            <p:nvSpPr>
              <p:cNvPr id="84" name="罐形 83"/>
              <p:cNvSpPr/>
              <p:nvPr/>
            </p:nvSpPr>
            <p:spPr>
              <a:xfrm>
                <a:off x="4958551" y="5337671"/>
                <a:ext cx="671407" cy="714342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OSS</a:t>
                </a:r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文件</a:t>
                </a: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284994" y="2972985"/>
              <a:ext cx="750770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稿酬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结算</a:t>
              </a:r>
            </a:p>
          </p:txBody>
        </p:sp>
        <p:sp>
          <p:nvSpPr>
            <p:cNvPr id="99" name="矩形 98"/>
            <p:cNvSpPr/>
            <p:nvPr/>
          </p:nvSpPr>
          <p:spPr>
            <a:xfrm>
              <a:off x="5142111" y="2972985"/>
              <a:ext cx="755532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推送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消息</a:t>
              </a:r>
            </a:p>
          </p:txBody>
        </p:sp>
        <p:sp>
          <p:nvSpPr>
            <p:cNvPr id="159" name="矩形 158"/>
            <p:cNvSpPr/>
            <p:nvPr/>
          </p:nvSpPr>
          <p:spPr>
            <a:xfrm>
              <a:off x="1724756" y="4642958"/>
              <a:ext cx="799975" cy="53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持续集成</a:t>
              </a:r>
            </a:p>
          </p:txBody>
        </p:sp>
        <p:sp>
          <p:nvSpPr>
            <p:cNvPr id="160" name="矩形 159"/>
            <p:cNvSpPr/>
            <p:nvPr/>
          </p:nvSpPr>
          <p:spPr>
            <a:xfrm>
              <a:off x="2635839" y="4642958"/>
              <a:ext cx="799975" cy="5270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分布式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事务</a:t>
              </a:r>
            </a:p>
          </p:txBody>
        </p:sp>
        <p:sp>
          <p:nvSpPr>
            <p:cNvPr id="161" name="矩形 160"/>
            <p:cNvSpPr/>
            <p:nvPr/>
          </p:nvSpPr>
          <p:spPr>
            <a:xfrm>
              <a:off x="3548509" y="4642958"/>
              <a:ext cx="798387" cy="539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服务监控</a:t>
              </a:r>
            </a:p>
          </p:txBody>
        </p:sp>
        <p:sp>
          <p:nvSpPr>
            <p:cNvPr id="162" name="矩形 161"/>
            <p:cNvSpPr/>
            <p:nvPr/>
          </p:nvSpPr>
          <p:spPr>
            <a:xfrm>
              <a:off x="5204013" y="4642958"/>
              <a:ext cx="806324" cy="563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服务降级限流</a:t>
              </a:r>
            </a:p>
          </p:txBody>
        </p:sp>
        <p:sp>
          <p:nvSpPr>
            <p:cNvPr id="163" name="矩形 162"/>
            <p:cNvSpPr/>
            <p:nvPr/>
          </p:nvSpPr>
          <p:spPr>
            <a:xfrm>
              <a:off x="5048462" y="3933378"/>
              <a:ext cx="799975" cy="5492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ORM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5973831" y="3933378"/>
              <a:ext cx="799975" cy="5492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APM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3621523" y="453740"/>
              <a:ext cx="1353926" cy="36987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业务平台</a:t>
              </a:r>
            </a:p>
          </p:txBody>
        </p:sp>
        <p:grpSp>
          <p:nvGrpSpPr>
            <p:cNvPr id="32833" name="组 172"/>
            <p:cNvGrpSpPr>
              <a:grpSpLocks/>
            </p:cNvGrpSpPr>
            <p:nvPr/>
          </p:nvGrpSpPr>
          <p:grpSpPr bwMode="auto">
            <a:xfrm>
              <a:off x="3226410" y="5475080"/>
              <a:ext cx="1211400" cy="945180"/>
              <a:chOff x="3226410" y="5475080"/>
              <a:chExt cx="1211400" cy="945180"/>
            </a:xfrm>
          </p:grpSpPr>
          <p:grpSp>
            <p:nvGrpSpPr>
              <p:cNvPr id="32834" name="组 169"/>
              <p:cNvGrpSpPr>
                <a:grpSpLocks/>
              </p:cNvGrpSpPr>
              <p:nvPr/>
            </p:nvGrpSpPr>
            <p:grpSpPr bwMode="auto">
              <a:xfrm>
                <a:off x="3226410" y="5475080"/>
                <a:ext cx="1211400" cy="945180"/>
                <a:chOff x="3226410" y="5475080"/>
                <a:chExt cx="1211400" cy="945180"/>
              </a:xfrm>
            </p:grpSpPr>
            <p:grpSp>
              <p:nvGrpSpPr>
                <p:cNvPr id="32836" name="组 16"/>
                <p:cNvGrpSpPr>
                  <a:grpSpLocks/>
                </p:cNvGrpSpPr>
                <p:nvPr/>
              </p:nvGrpSpPr>
              <p:grpSpPr bwMode="auto">
                <a:xfrm>
                  <a:off x="3226410" y="5475080"/>
                  <a:ext cx="1211400" cy="945180"/>
                  <a:chOff x="4568989" y="5107107"/>
                  <a:chExt cx="1211400" cy="945180"/>
                </a:xfrm>
              </p:grpSpPr>
              <p:sp>
                <p:nvSpPr>
                  <p:cNvPr id="18" name="罐形 17"/>
                  <p:cNvSpPr/>
                  <p:nvPr/>
                </p:nvSpPr>
                <p:spPr>
                  <a:xfrm>
                    <a:off x="4568876" y="5106796"/>
                    <a:ext cx="671408" cy="714342"/>
                  </a:xfrm>
                  <a:prstGeom prst="can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200">
                      <a:latin typeface="Microsoft YaHei" charset="-122"/>
                      <a:ea typeface="Microsoft YaHei" charset="-122"/>
                      <a:cs typeface="Microsoft YaHei" charset="-122"/>
                    </a:endParaRPr>
                  </a:p>
                </p:txBody>
              </p:sp>
              <p:sp>
                <p:nvSpPr>
                  <p:cNvPr id="19" name="罐形 18"/>
                  <p:cNvSpPr/>
                  <p:nvPr/>
                </p:nvSpPr>
                <p:spPr>
                  <a:xfrm>
                    <a:off x="5108542" y="5338560"/>
                    <a:ext cx="671408" cy="714342"/>
                  </a:xfrm>
                  <a:prstGeom prst="can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200">
                      <a:latin typeface="Microsoft YaHei" charset="-122"/>
                      <a:ea typeface="Microsoft YaHei" charset="-122"/>
                      <a:cs typeface="Microsoft YaHei" charset="-122"/>
                    </a:endParaRPr>
                  </a:p>
                </p:txBody>
              </p:sp>
            </p:grpSp>
            <p:sp>
              <p:nvSpPr>
                <p:cNvPr id="32837" name="文本框 23"/>
                <p:cNvSpPr txBox="1">
                  <a:spLocks noChangeArrowheads="1"/>
                </p:cNvSpPr>
                <p:nvPr/>
              </p:nvSpPr>
              <p:spPr bwMode="auto">
                <a:xfrm>
                  <a:off x="3820892" y="5977167"/>
                  <a:ext cx="58320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1pPr>
                  <a:lvl2pPr marL="742950" indent="-285750"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2pPr>
                  <a:lvl3pPr marL="1143000" indent="-228600"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3pPr>
                  <a:lvl4pPr marL="1600200" indent="-228600"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4pPr>
                  <a:lvl5pPr marL="2057400" indent="-228600"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>
                      <a:solidFill>
                        <a:schemeClr val="tx2"/>
                      </a:solidFill>
                      <a:latin typeface="Times New Roman" charset="0"/>
                      <a:ea typeface="宋体" charset="-122"/>
                    </a:defRPr>
                  </a:lvl9pPr>
                </a:lstStyle>
                <a:p>
                  <a:r>
                    <a:rPr lang="en-US" altLang="zh-CN" sz="1200">
                      <a:latin typeface="Microsoft YaHei" charset="-122"/>
                      <a:ea typeface="Microsoft YaHei" charset="-122"/>
                      <a:cs typeface="Microsoft YaHei" charset="-122"/>
                    </a:rPr>
                    <a:t>TiDB</a:t>
                  </a:r>
                  <a:endParaRPr lang="zh-CN" altLang="en-US" sz="120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p:grpSp>
          <p:sp>
            <p:nvSpPr>
              <p:cNvPr id="32835" name="文本框 171"/>
              <p:cNvSpPr txBox="1">
                <a:spLocks noChangeArrowheads="1"/>
              </p:cNvSpPr>
              <p:nvPr/>
            </p:nvSpPr>
            <p:spPr bwMode="auto">
              <a:xfrm>
                <a:off x="3277495" y="5778577"/>
                <a:ext cx="583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1pPr>
                <a:lvl2pPr marL="742950" indent="-28575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2pPr>
                <a:lvl3pPr marL="11430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3pPr>
                <a:lvl4pPr marL="16002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4pPr>
                <a:lvl5pPr marL="2057400" indent="-228600"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>
                    <a:solidFill>
                      <a:schemeClr val="tx2"/>
                    </a:solidFill>
                    <a:latin typeface="Times New Roman" charset="0"/>
                    <a:ea typeface="宋体" charset="-122"/>
                  </a:defRPr>
                </a:lvl9pPr>
              </a:lstStyle>
              <a:p>
                <a:r>
                  <a:rPr lang="zh-CN" altLang="en-US" sz="1200">
                    <a:latin typeface="Microsoft YaHei" charset="-122"/>
                    <a:ea typeface="Microsoft YaHei" charset="-122"/>
                    <a:cs typeface="Microsoft YaHei" charset="-122"/>
                  </a:rPr>
                  <a:t>从库</a:t>
                </a:r>
              </a:p>
            </p:txBody>
          </p:sp>
        </p:grpSp>
      </p:grpSp>
      <p:grpSp>
        <p:nvGrpSpPr>
          <p:cNvPr id="175" name="组 174"/>
          <p:cNvGrpSpPr>
            <a:grpSpLocks/>
          </p:cNvGrpSpPr>
          <p:nvPr/>
        </p:nvGrpSpPr>
        <p:grpSpPr bwMode="auto">
          <a:xfrm>
            <a:off x="6991350" y="188913"/>
            <a:ext cx="1957388" cy="6491287"/>
            <a:chOff x="6991086" y="188640"/>
            <a:chExt cx="1957389" cy="6490985"/>
          </a:xfrm>
        </p:grpSpPr>
        <p:sp>
          <p:nvSpPr>
            <p:cNvPr id="143" name="矩形 142"/>
            <p:cNvSpPr/>
            <p:nvPr/>
          </p:nvSpPr>
          <p:spPr bwMode="auto">
            <a:xfrm>
              <a:off x="6991086" y="188640"/>
              <a:ext cx="1957389" cy="6490985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spcAft>
                  <a:spcPts val="600"/>
                </a:spcAft>
                <a:defRPr/>
              </a:pPr>
              <a:endParaRPr lang="zh-CN" altLang="en-US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8053125" y="4650894"/>
              <a:ext cx="768350" cy="555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日志收集处理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8056300" y="3957190"/>
              <a:ext cx="736600" cy="5571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离线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计算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7108561" y="2180859"/>
              <a:ext cx="752475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BI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7141899" y="4647720"/>
              <a:ext cx="788987" cy="555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全文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检索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7108561" y="2985685"/>
              <a:ext cx="752475" cy="67148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个性化推荐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8053125" y="2190384"/>
              <a:ext cx="752475" cy="67148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用户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画像</a:t>
              </a:r>
            </a:p>
          </p:txBody>
        </p:sp>
        <p:sp>
          <p:nvSpPr>
            <p:cNvPr id="150" name="矩形 149"/>
            <p:cNvSpPr/>
            <p:nvPr/>
          </p:nvSpPr>
          <p:spPr>
            <a:xfrm>
              <a:off x="8032487" y="2998384"/>
              <a:ext cx="752475" cy="6730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搜索</a:t>
              </a:r>
            </a:p>
          </p:txBody>
        </p:sp>
        <p:sp>
          <p:nvSpPr>
            <p:cNvPr id="151" name="矩形 150"/>
            <p:cNvSpPr/>
            <p:nvPr/>
          </p:nvSpPr>
          <p:spPr>
            <a:xfrm>
              <a:off x="7157774" y="3957190"/>
              <a:ext cx="773112" cy="5571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实时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计算</a:t>
              </a:r>
              <a:endParaRPr lang="en-US" altLang="zh-CN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7118086" y="1242691"/>
              <a:ext cx="717550" cy="67148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BI</a:t>
              </a:r>
              <a:endParaRPr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8034075" y="1244278"/>
              <a:ext cx="750887" cy="673069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搜索</a:t>
              </a:r>
            </a:p>
          </p:txBody>
        </p:sp>
        <p:grpSp>
          <p:nvGrpSpPr>
            <p:cNvPr id="32793" name="组 153"/>
            <p:cNvGrpSpPr>
              <a:grpSpLocks/>
            </p:cNvGrpSpPr>
            <p:nvPr/>
          </p:nvGrpSpPr>
          <p:grpSpPr bwMode="auto">
            <a:xfrm>
              <a:off x="7164670" y="5530974"/>
              <a:ext cx="1690981" cy="726593"/>
              <a:chOff x="7190111" y="5622386"/>
              <a:chExt cx="1690981" cy="726593"/>
            </a:xfrm>
          </p:grpSpPr>
          <p:sp>
            <p:nvSpPr>
              <p:cNvPr id="155" name="罐形 154"/>
              <p:cNvSpPr/>
              <p:nvPr/>
            </p:nvSpPr>
            <p:spPr>
              <a:xfrm>
                <a:off x="7189565" y="5621740"/>
                <a:ext cx="671512" cy="714342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ES</a:t>
                </a:r>
                <a:endParaRPr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6" name="罐形 155"/>
              <p:cNvSpPr/>
              <p:nvPr/>
            </p:nvSpPr>
            <p:spPr>
              <a:xfrm>
                <a:off x="7694390" y="5621740"/>
                <a:ext cx="671512" cy="714342"/>
              </a:xfrm>
              <a:prstGeom prst="can">
                <a:avLst/>
              </a:prstGeom>
              <a:solidFill>
                <a:srgbClr val="FFFF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</a:t>
                </a:r>
                <a:endParaRPr lang="en-US" altLang="zh-CN" sz="1200" dirty="0">
                  <a:solidFill>
                    <a:schemeClr val="tx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defRPr/>
                </a:pPr>
                <a:r>
                  <a:rPr lang="zh-CN" altLang="en-US" sz="1200" dirty="0">
                    <a:solidFill>
                      <a:schemeClr val="tx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仓库</a:t>
                </a:r>
              </a:p>
            </p:txBody>
          </p:sp>
          <p:sp>
            <p:nvSpPr>
              <p:cNvPr id="157" name="罐形 156"/>
              <p:cNvSpPr/>
              <p:nvPr/>
            </p:nvSpPr>
            <p:spPr>
              <a:xfrm>
                <a:off x="8210328" y="5634439"/>
                <a:ext cx="671513" cy="714342"/>
              </a:xfrm>
              <a:prstGeom prst="ca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HDFS</a:t>
                </a:r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日志</a:t>
                </a:r>
              </a:p>
            </p:txBody>
          </p:sp>
        </p:grpSp>
        <p:sp>
          <p:nvSpPr>
            <p:cNvPr id="158" name="文本框 157"/>
            <p:cNvSpPr txBox="1"/>
            <p:nvPr/>
          </p:nvSpPr>
          <p:spPr>
            <a:xfrm>
              <a:off x="7356211" y="439453"/>
              <a:ext cx="1352551" cy="3682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大数据平台</a:t>
              </a:r>
            </a:p>
          </p:txBody>
        </p:sp>
      </p:grpSp>
      <p:grpSp>
        <p:nvGrpSpPr>
          <p:cNvPr id="177" name="组 176"/>
          <p:cNvGrpSpPr>
            <a:grpSpLocks/>
          </p:cNvGrpSpPr>
          <p:nvPr/>
        </p:nvGrpSpPr>
        <p:grpSpPr bwMode="auto">
          <a:xfrm>
            <a:off x="709613" y="1387475"/>
            <a:ext cx="8424862" cy="4618038"/>
            <a:chOff x="709222" y="1387480"/>
            <a:chExt cx="8425265" cy="4617975"/>
          </a:xfrm>
        </p:grpSpPr>
        <p:cxnSp>
          <p:nvCxnSpPr>
            <p:cNvPr id="9" name="直线连接符 8"/>
            <p:cNvCxnSpPr/>
            <p:nvPr/>
          </p:nvCxnSpPr>
          <p:spPr>
            <a:xfrm flipV="1">
              <a:off x="737798" y="2006597"/>
              <a:ext cx="8396689" cy="53974"/>
            </a:xfrm>
            <a:prstGeom prst="line">
              <a:avLst/>
            </a:prstGeom>
            <a:ln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flipV="1">
              <a:off x="796538" y="3767111"/>
              <a:ext cx="8307785" cy="30162"/>
            </a:xfrm>
            <a:prstGeom prst="line">
              <a:avLst/>
            </a:prstGeom>
            <a:ln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755261" y="5300615"/>
              <a:ext cx="8334774" cy="49211"/>
            </a:xfrm>
            <a:prstGeom prst="line">
              <a:avLst/>
            </a:prstGeom>
            <a:ln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78" name="矩形 31"/>
            <p:cNvSpPr>
              <a:spLocks noChangeArrowheads="1"/>
            </p:cNvSpPr>
            <p:nvPr/>
          </p:nvSpPr>
          <p:spPr bwMode="auto">
            <a:xfrm>
              <a:off x="709222" y="5728456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存储层</a:t>
              </a:r>
            </a:p>
          </p:txBody>
        </p:sp>
        <p:sp>
          <p:nvSpPr>
            <p:cNvPr id="32779" name="矩形 32"/>
            <p:cNvSpPr>
              <a:spLocks noChangeArrowheads="1"/>
            </p:cNvSpPr>
            <p:nvPr/>
          </p:nvSpPr>
          <p:spPr bwMode="auto">
            <a:xfrm>
              <a:off x="709222" y="4787083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架构层</a:t>
              </a:r>
            </a:p>
          </p:txBody>
        </p:sp>
        <p:sp>
          <p:nvSpPr>
            <p:cNvPr id="32780" name="矩形 33"/>
            <p:cNvSpPr>
              <a:spLocks noChangeArrowheads="1"/>
            </p:cNvSpPr>
            <p:nvPr/>
          </p:nvSpPr>
          <p:spPr bwMode="auto">
            <a:xfrm>
              <a:off x="709222" y="3458642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服务层</a:t>
              </a:r>
            </a:p>
          </p:txBody>
        </p:sp>
        <p:sp>
          <p:nvSpPr>
            <p:cNvPr id="32781" name="矩形 34"/>
            <p:cNvSpPr>
              <a:spLocks noChangeArrowheads="1"/>
            </p:cNvSpPr>
            <p:nvPr/>
          </p:nvSpPr>
          <p:spPr bwMode="auto">
            <a:xfrm>
              <a:off x="793625" y="1387480"/>
              <a:ext cx="6463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1pPr>
              <a:lvl2pPr marL="742950" indent="-28575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2pPr>
              <a:lvl3pPr marL="11430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3pPr>
              <a:lvl4pPr marL="16002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4pPr>
              <a:lvl5pPr marL="2057400" indent="-228600"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>
                  <a:solidFill>
                    <a:schemeClr val="tx2"/>
                  </a:solidFill>
                  <a:latin typeface="Times New Roman" charset="0"/>
                  <a:ea typeface="宋体" charset="-122"/>
                </a:defRPr>
              </a:lvl9pPr>
            </a:lstStyle>
            <a:p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业务层</a:t>
              </a:r>
            </a:p>
          </p:txBody>
        </p:sp>
      </p:grpSp>
      <p:sp>
        <p:nvSpPr>
          <p:cNvPr id="107" name="椭圆 10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344023" y="448348"/>
            <a:ext cx="1874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全新架构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8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 20"/>
          <p:cNvGrpSpPr>
            <a:grpSpLocks/>
          </p:cNvGrpSpPr>
          <p:nvPr/>
        </p:nvGrpSpPr>
        <p:grpSpPr bwMode="auto">
          <a:xfrm>
            <a:off x="1533189" y="4024312"/>
            <a:ext cx="9259307" cy="1866900"/>
            <a:chOff x="2479702" y="3826577"/>
            <a:chExt cx="7906546" cy="1865654"/>
          </a:xfrm>
        </p:grpSpPr>
        <p:sp>
          <p:nvSpPr>
            <p:cNvPr id="4" name="MH_Other_1"/>
            <p:cNvSpPr/>
            <p:nvPr>
              <p:custDataLst>
                <p:tags r:id="rId6"/>
              </p:custDataLst>
            </p:nvPr>
          </p:nvSpPr>
          <p:spPr>
            <a:xfrm>
              <a:off x="2479702" y="3826577"/>
              <a:ext cx="7906546" cy="1678454"/>
            </a:xfrm>
            <a:custGeom>
              <a:avLst/>
              <a:gdLst>
                <a:gd name="connsiteX0" fmla="*/ 5221368 w 6517596"/>
                <a:gd name="connsiteY0" fmla="*/ 0 h 1201509"/>
                <a:gd name="connsiteX1" fmla="*/ 6517596 w 6517596"/>
                <a:gd name="connsiteY1" fmla="*/ 0 h 1201509"/>
                <a:gd name="connsiteX2" fmla="*/ 6517596 w 6517596"/>
                <a:gd name="connsiteY2" fmla="*/ 1201509 h 1201509"/>
                <a:gd name="connsiteX3" fmla="*/ 5221368 w 6517596"/>
                <a:gd name="connsiteY3" fmla="*/ 1201509 h 1201509"/>
                <a:gd name="connsiteX4" fmla="*/ 3916026 w 6517596"/>
                <a:gd name="connsiteY4" fmla="*/ 1201509 h 1201509"/>
                <a:gd name="connsiteX5" fmla="*/ 3916026 w 6517596"/>
                <a:gd name="connsiteY5" fmla="*/ 1201507 h 1201509"/>
                <a:gd name="connsiteX6" fmla="*/ 2610684 w 6517596"/>
                <a:gd name="connsiteY6" fmla="*/ 1201507 h 1201509"/>
                <a:gd name="connsiteX7" fmla="*/ 1305342 w 6517596"/>
                <a:gd name="connsiteY7" fmla="*/ 1201507 h 1201509"/>
                <a:gd name="connsiteX8" fmla="*/ 0 w 6517596"/>
                <a:gd name="connsiteY8" fmla="*/ 1201507 h 1201509"/>
                <a:gd name="connsiteX9" fmla="*/ 0 w 6517596"/>
                <a:gd name="connsiteY9" fmla="*/ 949339 h 1201509"/>
                <a:gd name="connsiteX10" fmla="*/ 1305342 w 6517596"/>
                <a:gd name="connsiteY10" fmla="*/ 949339 h 1201509"/>
                <a:gd name="connsiteX11" fmla="*/ 1305342 w 6517596"/>
                <a:gd name="connsiteY11" fmla="*/ 712004 h 1201509"/>
                <a:gd name="connsiteX12" fmla="*/ 2610684 w 6517596"/>
                <a:gd name="connsiteY12" fmla="*/ 712004 h 1201509"/>
                <a:gd name="connsiteX13" fmla="*/ 2610684 w 6517596"/>
                <a:gd name="connsiteY13" fmla="*/ 489503 h 1201509"/>
                <a:gd name="connsiteX14" fmla="*/ 3916026 w 6517596"/>
                <a:gd name="connsiteY14" fmla="*/ 489503 h 1201509"/>
                <a:gd name="connsiteX15" fmla="*/ 3916026 w 6517596"/>
                <a:gd name="connsiteY15" fmla="*/ 252170 h 1201509"/>
                <a:gd name="connsiteX16" fmla="*/ 5221368 w 6517596"/>
                <a:gd name="connsiteY16" fmla="*/ 252170 h 120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7596" h="1201509">
                  <a:moveTo>
                    <a:pt x="5221368" y="0"/>
                  </a:moveTo>
                  <a:lnTo>
                    <a:pt x="6517596" y="0"/>
                  </a:lnTo>
                  <a:lnTo>
                    <a:pt x="6517596" y="1201509"/>
                  </a:lnTo>
                  <a:lnTo>
                    <a:pt x="5221368" y="1201509"/>
                  </a:lnTo>
                  <a:lnTo>
                    <a:pt x="3916026" y="1201509"/>
                  </a:lnTo>
                  <a:lnTo>
                    <a:pt x="3916026" y="1201507"/>
                  </a:lnTo>
                  <a:lnTo>
                    <a:pt x="2610684" y="1201507"/>
                  </a:lnTo>
                  <a:lnTo>
                    <a:pt x="1305342" y="1201507"/>
                  </a:lnTo>
                  <a:lnTo>
                    <a:pt x="0" y="1201507"/>
                  </a:lnTo>
                  <a:lnTo>
                    <a:pt x="0" y="949339"/>
                  </a:lnTo>
                  <a:lnTo>
                    <a:pt x="1305342" y="949339"/>
                  </a:lnTo>
                  <a:lnTo>
                    <a:pt x="1305342" y="712004"/>
                  </a:lnTo>
                  <a:lnTo>
                    <a:pt x="2610684" y="712004"/>
                  </a:lnTo>
                  <a:lnTo>
                    <a:pt x="2610684" y="489503"/>
                  </a:lnTo>
                  <a:lnTo>
                    <a:pt x="3916026" y="489503"/>
                  </a:lnTo>
                  <a:lnTo>
                    <a:pt x="3916026" y="252170"/>
                  </a:lnTo>
                  <a:lnTo>
                    <a:pt x="5221368" y="25217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0" name="MH_Other_1"/>
            <p:cNvSpPr/>
            <p:nvPr>
              <p:custDataLst>
                <p:tags r:id="rId7"/>
              </p:custDataLst>
            </p:nvPr>
          </p:nvSpPr>
          <p:spPr>
            <a:xfrm rot="19952998" flipV="1">
              <a:off x="4848015" y="3913832"/>
              <a:ext cx="4915996" cy="1778399"/>
            </a:xfrm>
            <a:prstGeom prst="swooshArrow">
              <a:avLst>
                <a:gd name="adj1" fmla="val 18690"/>
                <a:gd name="adj2" fmla="val 29712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" name="组 18"/>
          <p:cNvGrpSpPr>
            <a:grpSpLocks/>
          </p:cNvGrpSpPr>
          <p:nvPr/>
        </p:nvGrpSpPr>
        <p:grpSpPr bwMode="auto">
          <a:xfrm>
            <a:off x="7185252" y="1929036"/>
            <a:ext cx="1581150" cy="2335212"/>
            <a:chOff x="7338753" y="1731989"/>
            <a:chExt cx="1581782" cy="2334480"/>
          </a:xfrm>
        </p:grpSpPr>
        <p:sp>
          <p:nvSpPr>
            <p:cNvPr id="8" name="MH_SubTitle_4"/>
            <p:cNvSpPr/>
            <p:nvPr>
              <p:custDataLst>
                <p:tags r:id="rId5"/>
              </p:custDataLst>
            </p:nvPr>
          </p:nvSpPr>
          <p:spPr>
            <a:xfrm>
              <a:off x="7495845" y="3077531"/>
              <a:ext cx="988938" cy="988938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2019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  <a:endParaRPr lang="zh-CN" altLang="en-US" sz="1600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sp>
          <p:nvSpPr>
            <p:cNvPr id="11" name="文本框 10"/>
            <p:cNvSpPr txBox="1">
              <a:spLocks noChangeArrowheads="1"/>
            </p:cNvSpPr>
            <p:nvPr/>
          </p:nvSpPr>
          <p:spPr bwMode="auto">
            <a:xfrm>
              <a:off x="7338753" y="1731989"/>
              <a:ext cx="1581782" cy="1268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79" tIns="38089" rIns="76179" bIns="38089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系统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测试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公司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内部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测试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编写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数据切换代码</a:t>
              </a:r>
              <a:endParaRPr lang="en-US" altLang="zh-CN" sz="1600" dirty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>
                <a:lnSpc>
                  <a:spcPct val="120000"/>
                </a:lnSpc>
                <a:defRPr/>
              </a:pPr>
              <a:endParaRPr lang="zh-CN" altLang="en-US" sz="1600" dirty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</p:grpSp>
      <p:grpSp>
        <p:nvGrpSpPr>
          <p:cNvPr id="16" name="组 15"/>
          <p:cNvGrpSpPr>
            <a:grpSpLocks/>
          </p:cNvGrpSpPr>
          <p:nvPr/>
        </p:nvGrpSpPr>
        <p:grpSpPr bwMode="auto">
          <a:xfrm>
            <a:off x="1533189" y="2563242"/>
            <a:ext cx="1725165" cy="2688208"/>
            <a:chOff x="2479702" y="2823303"/>
            <a:chExt cx="1581782" cy="2230313"/>
          </a:xfrm>
        </p:grpSpPr>
        <p:sp>
          <p:nvSpPr>
            <p:cNvPr id="5" name="MH_SubTitle_1"/>
            <p:cNvSpPr/>
            <p:nvPr>
              <p:custDataLst>
                <p:tags r:id="rId4"/>
              </p:custDataLst>
            </p:nvPr>
          </p:nvSpPr>
          <p:spPr>
            <a:xfrm>
              <a:off x="2696481" y="4234569"/>
              <a:ext cx="988938" cy="819047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endPara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  <a:endParaRPr lang="zh-CN" altLang="en-US" sz="1600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2479702" y="2823303"/>
              <a:ext cx="1581782" cy="1268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79" tIns="38089" rIns="76179" bIns="38089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产品需求确定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核心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模块设计方案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确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定</a:t>
              </a:r>
              <a:endParaRPr lang="en-US" altLang="zh-CN" sz="1600" dirty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数据模型确定</a:t>
              </a:r>
            </a:p>
          </p:txBody>
        </p:sp>
      </p:grpSp>
      <p:grpSp>
        <p:nvGrpSpPr>
          <p:cNvPr id="18" name="组 17"/>
          <p:cNvGrpSpPr>
            <a:grpSpLocks/>
          </p:cNvGrpSpPr>
          <p:nvPr/>
        </p:nvGrpSpPr>
        <p:grpSpPr bwMode="auto">
          <a:xfrm>
            <a:off x="5372266" y="2026032"/>
            <a:ext cx="1812985" cy="2568193"/>
            <a:chOff x="5691242" y="2206660"/>
            <a:chExt cx="1581782" cy="2189772"/>
          </a:xfrm>
        </p:grpSpPr>
        <p:sp>
          <p:nvSpPr>
            <p:cNvPr id="7" name="MH_SubTitle_3"/>
            <p:cNvSpPr/>
            <p:nvPr>
              <p:custDataLst>
                <p:tags r:id="rId3"/>
              </p:custDataLst>
            </p:nvPr>
          </p:nvSpPr>
          <p:spPr>
            <a:xfrm>
              <a:off x="5867475" y="3475426"/>
              <a:ext cx="988938" cy="92100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11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-12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  <a:endParaRPr lang="zh-CN" altLang="en-US" sz="1600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sp>
          <p:nvSpPr>
            <p:cNvPr id="13" name="文本框 12"/>
            <p:cNvSpPr txBox="1">
              <a:spLocks noChangeArrowheads="1"/>
            </p:cNvSpPr>
            <p:nvPr/>
          </p:nvSpPr>
          <p:spPr bwMode="auto">
            <a:xfrm>
              <a:off x="5691242" y="2206660"/>
              <a:ext cx="1581782" cy="126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79" tIns="38089" rIns="76179" bIns="38089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上层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界面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管理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界面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编码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en-US" altLang="zh-CN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app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开发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系统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联调</a:t>
              </a:r>
            </a:p>
          </p:txBody>
        </p:sp>
      </p:grpSp>
      <p:grpSp>
        <p:nvGrpSpPr>
          <p:cNvPr id="17" name="组 16"/>
          <p:cNvGrpSpPr>
            <a:grpSpLocks/>
          </p:cNvGrpSpPr>
          <p:nvPr/>
        </p:nvGrpSpPr>
        <p:grpSpPr bwMode="auto">
          <a:xfrm>
            <a:off x="3557856" y="2253803"/>
            <a:ext cx="1696724" cy="2747614"/>
            <a:chOff x="4117884" y="2470091"/>
            <a:chExt cx="1581782" cy="2320834"/>
          </a:xfrm>
        </p:grpSpPr>
        <p:sp>
          <p:nvSpPr>
            <p:cNvPr id="6" name="MH_SubTitle_2"/>
            <p:cNvSpPr/>
            <p:nvPr>
              <p:custDataLst>
                <p:tags r:id="rId2"/>
              </p:custDataLst>
            </p:nvPr>
          </p:nvSpPr>
          <p:spPr>
            <a:xfrm>
              <a:off x="4205482" y="3890659"/>
              <a:ext cx="988938" cy="900266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2018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10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  <a:endParaRPr lang="zh-CN" altLang="en-US" sz="1600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4117884" y="2470091"/>
              <a:ext cx="1581782" cy="101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79" tIns="38089" rIns="76179" bIns="38089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基础框架搭建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测试环境搭建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核心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微服务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编码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en-US" altLang="zh-CN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UI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设计</a:t>
              </a:r>
            </a:p>
          </p:txBody>
        </p:sp>
      </p:grpSp>
      <p:grpSp>
        <p:nvGrpSpPr>
          <p:cNvPr id="20" name="组 19"/>
          <p:cNvGrpSpPr>
            <a:grpSpLocks/>
          </p:cNvGrpSpPr>
          <p:nvPr/>
        </p:nvGrpSpPr>
        <p:grpSpPr bwMode="auto">
          <a:xfrm>
            <a:off x="9187860" y="1287888"/>
            <a:ext cx="1834300" cy="2647712"/>
            <a:chOff x="9088002" y="1461593"/>
            <a:chExt cx="1581782" cy="2275653"/>
          </a:xfrm>
        </p:grpSpPr>
        <p:sp>
          <p:nvSpPr>
            <p:cNvPr id="9" name="MH_SubTitle_5"/>
            <p:cNvSpPr/>
            <p:nvPr>
              <p:custDataLst>
                <p:tags r:id="rId1"/>
              </p:custDataLst>
            </p:nvPr>
          </p:nvSpPr>
          <p:spPr>
            <a:xfrm>
              <a:off x="9088002" y="2748308"/>
              <a:ext cx="988938" cy="988938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</p:spPr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2019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月</a:t>
              </a:r>
              <a:endParaRPr lang="zh-CN" altLang="en-US" sz="1600" kern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9088002" y="1461593"/>
              <a:ext cx="1581782" cy="1268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79" tIns="38089" rIns="76179" bIns="38089"/>
            <a:lstStyle>
              <a:lvl1pPr>
                <a:defRPr sz="32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  <a:ea typeface="微软雅黑" pitchFamily="34" charset="-122"/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切换演练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确定</a:t>
              </a:r>
              <a:r>
                <a:rPr lang="zh-CN" altLang="en-US" sz="1600" dirty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上线</a:t>
              </a: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时间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切换上线</a:t>
              </a:r>
              <a:endParaRPr lang="en-US" altLang="zh-CN" sz="1600" dirty="0" smtClean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n"/>
                <a:defRPr/>
              </a:pPr>
              <a:r>
                <a:rPr lang="zh-CN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上线后测试</a:t>
              </a:r>
              <a:endParaRPr lang="zh-CN" altLang="en-US" sz="1600" dirty="0">
                <a:solidFill>
                  <a:schemeClr val="accent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4023" y="448348"/>
            <a:ext cx="2643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第一版时间安排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49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产品目标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以及三年目标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307886"/>
              </p:ext>
            </p:extLst>
          </p:nvPr>
        </p:nvGraphicFramePr>
        <p:xfrm>
          <a:off x="1750450" y="1660358"/>
          <a:ext cx="8553939" cy="1285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395"/>
                <a:gridCol w="1617785"/>
                <a:gridCol w="1957754"/>
                <a:gridCol w="1676400"/>
                <a:gridCol w="1574605"/>
              </a:tblGrid>
              <a:tr h="642883"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次日留存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日留存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日留存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/>
                </a:tc>
              </a:tr>
              <a:tr h="642883"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30%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10%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6%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0.33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1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="1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05598"/>
              </p:ext>
            </p:extLst>
          </p:nvPr>
        </p:nvGraphicFramePr>
        <p:xfrm>
          <a:off x="1046285" y="3857686"/>
          <a:ext cx="10287000" cy="1600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4572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用户目标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收入目标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运营成本预估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营业费用预估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利润预估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H5/pc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广告收入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游戏联运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总收入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推广成本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版权成本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游戏联运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1,600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8,556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5,260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1,040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7,444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1,650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7,780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1,128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13,408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6,852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1,336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10,188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2,145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1,075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10,064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1,354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17,918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8,268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1,713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12,831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2,789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2,298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22,360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3,422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6,100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39,882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20,380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3,793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3,490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30,463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6,584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2,835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127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计 划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18229" y="5214025"/>
            <a:ext cx="1370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0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218229" y="5921911"/>
            <a:ext cx="14036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55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客户端发展日留存情况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5485" y="448310"/>
            <a:ext cx="3593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注：首日访问为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新增，来源于神策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4252863826"/>
              </p:ext>
            </p:extLst>
          </p:nvPr>
        </p:nvGraphicFramePr>
        <p:xfrm>
          <a:off x="1800785" y="1365624"/>
          <a:ext cx="5234940" cy="313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90"/>
                <a:gridCol w="872490"/>
                <a:gridCol w="872490"/>
                <a:gridCol w="872490"/>
                <a:gridCol w="872490"/>
                <a:gridCol w="872490"/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安卓日均新增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安卓日均新增次留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安卓日均新增30留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安卓日均非首日次留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安卓日均非首日30留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14811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28.24%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4.13%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74.68%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45.72%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9130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30.53%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72.64%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46.55%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6821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27.02%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4.49%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45.74%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6877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25.14%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72.54%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48.85%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8702 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24.60%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3.57%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73.15%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51.75%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6862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23.38%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2.76%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72.97%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49.08%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8932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22.88%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2.41%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72.27%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50.10%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14390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20.60%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2.25%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71.32%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47.96%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9月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17073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21.07%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69.96%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1783896322"/>
              </p:ext>
            </p:extLst>
          </p:nvPr>
        </p:nvGraphicFramePr>
        <p:xfrm>
          <a:off x="7435140" y="1365624"/>
          <a:ext cx="249301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390"/>
                <a:gridCol w="824230"/>
                <a:gridCol w="834390"/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iOS日均新增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iOS日均新增次留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3219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26.36%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1120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33.60%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1585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31.53%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1616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28.24%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1846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32.70%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1436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26.32%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7月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1242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28.10%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8月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2774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16.12%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9月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1456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itchFamily="34" charset="-122"/>
                        </a:rPr>
                        <a:t>38.37%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6820" y="4592872"/>
            <a:ext cx="102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神策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数据平台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月割接，部分老用户被认为新用户，新用户数据偏高，实际跟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月数据相当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安卓前几个月的推广，新增用户次留和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日留相对较高，单老用户的留存率偏低。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月初推广数量保持在较低水平，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月推广开始发力测试，尝试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更有效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的推广方式。老用户的留存率有所增长。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苹果推广方式变化不大，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月尝试了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承包模式增长明显但留存下降较多。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74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673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客户端发展月留存情况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33847" y="1186814"/>
          <a:ext cx="6720838" cy="5075040"/>
        </p:xfrm>
        <a:graphic>
          <a:graphicData uri="http://schemas.openxmlformats.org/drawingml/2006/table">
            <a:tbl>
              <a:tblPr/>
              <a:tblGrid>
                <a:gridCol w="777239"/>
                <a:gridCol w="606464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</a:tblGrid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928619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41775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34523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30940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25776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16518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13452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1053562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224154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68909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42514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27868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22594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17980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1140474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236547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23322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12586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10660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1279621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258006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73266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55565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38371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29095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15831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7161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1341393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247950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169595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112679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79053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93270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6607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1594585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322802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195784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154142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65548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23580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20911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18245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1346070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238712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130246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142650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66620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16716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14879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884688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146075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109859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56221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14003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379039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67274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35428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15194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12336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206308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45535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14578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11556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269756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49229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28364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20891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15759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205862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39638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22029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272892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50227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25020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380331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58731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28.60%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83.31%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81.95%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61.70%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65.55%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81.08%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77.49%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69.06%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97.34%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55.90%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117.98%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80.46%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20.24%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71.47%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79.04%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51.18%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28.36%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84.13%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22.07%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79.27%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75.43%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72.32%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30527" y="1219123"/>
            <a:ext cx="335419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对比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用户发展，次月留存率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年更低，但次次月留存率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年高了一倍，后续每月的用户留存基本保持在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左右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一般情况，新用户次月留存会比较低，次次月留存率会大幅度上涨，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月后每月留存应该基本稳定。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年用户发展留存比较异常，尤其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月到今年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月发展的用户，在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月上出现跳水式流失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，解释了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年前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MAU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下降明显的原因。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49928" y="638496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备注：数据来源友盟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8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76091" y="1831863"/>
            <a:ext cx="477129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用户整体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8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3112403"/>
  <p:tag name="MH_LIBRARY" val="GRAPHIC"/>
  <p:tag name="MH_TYPE" val="SubTitle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3112403"/>
  <p:tag name="MH_LIBRARY" val="GRAPHIC"/>
  <p:tag name="MH_TYPE" val="SubTitl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3112403"/>
  <p:tag name="MH_LIBRARY" val="GRAPHIC"/>
  <p:tag name="MH_TYPE" val="SubTitle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3112403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3112403"/>
  <p:tag name="MH_LIBRARY" val="GRAPHIC"/>
  <p:tag name="MH_TYPE" val="SubTitle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3112403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5113748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17688</TotalTime>
  <Words>9591</Words>
  <Application>Microsoft Office PowerPoint</Application>
  <PresentationFormat>宽屏</PresentationFormat>
  <Paragraphs>2575</Paragraphs>
  <Slides>64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宋体</vt:lpstr>
      <vt:lpstr>Microsoft YaHei</vt:lpstr>
      <vt:lpstr>Microsoft YaHei</vt:lpstr>
      <vt:lpstr>微软雅黑 Light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2018年17工作计划</dc:title>
  <dc:creator>jin hui</dc:creator>
  <cp:lastModifiedBy>whp</cp:lastModifiedBy>
  <cp:revision>475</cp:revision>
  <dcterms:created xsi:type="dcterms:W3CDTF">2017-12-19T02:24:17Z</dcterms:created>
  <dcterms:modified xsi:type="dcterms:W3CDTF">2018-10-25T11:32:20Z</dcterms:modified>
</cp:coreProperties>
</file>